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4" r:id="rId4"/>
  </p:sldMasterIdLst>
  <p:notesMasterIdLst>
    <p:notesMasterId r:id="rId8"/>
  </p:notesMasterIdLst>
  <p:handoutMasterIdLst>
    <p:handoutMasterId r:id="rId9"/>
  </p:handoutMasterIdLst>
  <p:sldIdLst>
    <p:sldId id="260" r:id="rId5"/>
    <p:sldId id="261" r:id="rId6"/>
    <p:sldId id="262" r:id="rId7"/>
  </p:sldIdLst>
  <p:sldSz cx="9601200" cy="12801600" type="A3"/>
  <p:notesSz cx="6797675" cy="9926638"/>
  <p:defaultTextStyle>
    <a:defPPr>
      <a:defRPr lang="en-US"/>
    </a:defPPr>
    <a:lvl1pPr marL="0" algn="l" defTabSz="359970" rtl="0" eaLnBrk="1" latinLnBrk="0" hangingPunct="1">
      <a:defRPr sz="1417" kern="1200">
        <a:solidFill>
          <a:schemeClr val="tx1"/>
        </a:solidFill>
        <a:latin typeface="+mn-lt"/>
        <a:ea typeface="+mn-ea"/>
        <a:cs typeface="+mn-cs"/>
      </a:defRPr>
    </a:lvl1pPr>
    <a:lvl2pPr marL="359970" algn="l" defTabSz="359970" rtl="0" eaLnBrk="1" latinLnBrk="0" hangingPunct="1">
      <a:defRPr sz="1417" kern="1200">
        <a:solidFill>
          <a:schemeClr val="tx1"/>
        </a:solidFill>
        <a:latin typeface="+mn-lt"/>
        <a:ea typeface="+mn-ea"/>
        <a:cs typeface="+mn-cs"/>
      </a:defRPr>
    </a:lvl2pPr>
    <a:lvl3pPr marL="719941" algn="l" defTabSz="359970" rtl="0" eaLnBrk="1" latinLnBrk="0" hangingPunct="1">
      <a:defRPr sz="1417" kern="1200">
        <a:solidFill>
          <a:schemeClr val="tx1"/>
        </a:solidFill>
        <a:latin typeface="+mn-lt"/>
        <a:ea typeface="+mn-ea"/>
        <a:cs typeface="+mn-cs"/>
      </a:defRPr>
    </a:lvl3pPr>
    <a:lvl4pPr marL="1079912" algn="l" defTabSz="359970" rtl="0" eaLnBrk="1" latinLnBrk="0" hangingPunct="1">
      <a:defRPr sz="1417" kern="1200">
        <a:solidFill>
          <a:schemeClr val="tx1"/>
        </a:solidFill>
        <a:latin typeface="+mn-lt"/>
        <a:ea typeface="+mn-ea"/>
        <a:cs typeface="+mn-cs"/>
      </a:defRPr>
    </a:lvl4pPr>
    <a:lvl5pPr marL="1439882" algn="l" defTabSz="359970" rtl="0" eaLnBrk="1" latinLnBrk="0" hangingPunct="1">
      <a:defRPr sz="1417" kern="1200">
        <a:solidFill>
          <a:schemeClr val="tx1"/>
        </a:solidFill>
        <a:latin typeface="+mn-lt"/>
        <a:ea typeface="+mn-ea"/>
        <a:cs typeface="+mn-cs"/>
      </a:defRPr>
    </a:lvl5pPr>
    <a:lvl6pPr marL="1799853" algn="l" defTabSz="359970" rtl="0" eaLnBrk="1" latinLnBrk="0" hangingPunct="1">
      <a:defRPr sz="1417" kern="1200">
        <a:solidFill>
          <a:schemeClr val="tx1"/>
        </a:solidFill>
        <a:latin typeface="+mn-lt"/>
        <a:ea typeface="+mn-ea"/>
        <a:cs typeface="+mn-cs"/>
      </a:defRPr>
    </a:lvl6pPr>
    <a:lvl7pPr marL="2159823" algn="l" defTabSz="359970" rtl="0" eaLnBrk="1" latinLnBrk="0" hangingPunct="1">
      <a:defRPr sz="1417" kern="1200">
        <a:solidFill>
          <a:schemeClr val="tx1"/>
        </a:solidFill>
        <a:latin typeface="+mn-lt"/>
        <a:ea typeface="+mn-ea"/>
        <a:cs typeface="+mn-cs"/>
      </a:defRPr>
    </a:lvl7pPr>
    <a:lvl8pPr marL="2519794" algn="l" defTabSz="359970" rtl="0" eaLnBrk="1" latinLnBrk="0" hangingPunct="1">
      <a:defRPr sz="1417" kern="1200">
        <a:solidFill>
          <a:schemeClr val="tx1"/>
        </a:solidFill>
        <a:latin typeface="+mn-lt"/>
        <a:ea typeface="+mn-ea"/>
        <a:cs typeface="+mn-cs"/>
      </a:defRPr>
    </a:lvl8pPr>
    <a:lvl9pPr marL="2879765" algn="l" defTabSz="359970" rtl="0" eaLnBrk="1" latinLnBrk="0" hangingPunct="1">
      <a:defRPr sz="1417"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5E9D"/>
    <a:srgbClr val="AACC03"/>
    <a:srgbClr val="3DB8EB"/>
    <a:srgbClr val="FFFFFF"/>
    <a:srgbClr val="EEEFE6"/>
    <a:srgbClr val="F9F9F9"/>
    <a:srgbClr val="F5FDF7"/>
    <a:srgbClr val="FEFEF6"/>
    <a:srgbClr val="F6FEF7"/>
    <a:srgbClr val="C6D6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98" autoAdjust="0"/>
    <p:restoredTop sz="94631" autoAdjust="0"/>
  </p:normalViewPr>
  <p:slideViewPr>
    <p:cSldViewPr snapToGrid="0">
      <p:cViewPr>
        <p:scale>
          <a:sx n="86" d="100"/>
          <a:sy n="86" d="100"/>
        </p:scale>
        <p:origin x="816" y="-1812"/>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D46A1053-397F-4A6C-96B9-6DD8D62CC79A}"/>
              </a:ext>
            </a:extLst>
          </p:cNvPr>
          <p:cNvSpPr>
            <a:spLocks noGrp="1"/>
          </p:cNvSpPr>
          <p:nvPr>
            <p:ph type="hdr" sz="quarter"/>
          </p:nvPr>
        </p:nvSpPr>
        <p:spPr>
          <a:xfrm>
            <a:off x="1" y="0"/>
            <a:ext cx="2945659" cy="498056"/>
          </a:xfrm>
          <a:prstGeom prst="rect">
            <a:avLst/>
          </a:prstGeom>
        </p:spPr>
        <p:txBody>
          <a:bodyPr vert="horz" lIns="95554" tIns="47777" rIns="95554" bIns="47777"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3AA86A52-1548-4394-BB9B-792BD3D08E27}"/>
              </a:ext>
            </a:extLst>
          </p:cNvPr>
          <p:cNvSpPr>
            <a:spLocks noGrp="1"/>
          </p:cNvSpPr>
          <p:nvPr>
            <p:ph type="dt" sz="quarter" idx="1"/>
          </p:nvPr>
        </p:nvSpPr>
        <p:spPr>
          <a:xfrm>
            <a:off x="3850443" y="0"/>
            <a:ext cx="2945659" cy="498056"/>
          </a:xfrm>
          <a:prstGeom prst="rect">
            <a:avLst/>
          </a:prstGeom>
        </p:spPr>
        <p:txBody>
          <a:bodyPr vert="horz" lIns="95554" tIns="47777" rIns="95554" bIns="47777" rtlCol="0"/>
          <a:lstStyle>
            <a:lvl1pPr algn="r">
              <a:defRPr sz="1200"/>
            </a:lvl1pPr>
          </a:lstStyle>
          <a:p>
            <a:fld id="{B11220B4-6706-412D-9D5A-E5F0A3D0E36B}" type="datetimeFigureOut">
              <a:rPr lang="en-US" smtClean="0"/>
              <a:t>7/29/2019</a:t>
            </a:fld>
            <a:endParaRPr lang="en-US" dirty="0"/>
          </a:p>
        </p:txBody>
      </p:sp>
      <p:sp>
        <p:nvSpPr>
          <p:cNvPr id="4" name="Footer Placeholder 3">
            <a:extLst>
              <a:ext uri="{FF2B5EF4-FFF2-40B4-BE49-F238E27FC236}">
                <a16:creationId xmlns:a16="http://schemas.microsoft.com/office/drawing/2014/main" xmlns="" id="{F2DA1A18-E3B3-4C59-AEDF-1C3606266D5B}"/>
              </a:ext>
            </a:extLst>
          </p:cNvPr>
          <p:cNvSpPr>
            <a:spLocks noGrp="1"/>
          </p:cNvSpPr>
          <p:nvPr>
            <p:ph type="ftr" sz="quarter" idx="2"/>
          </p:nvPr>
        </p:nvSpPr>
        <p:spPr>
          <a:xfrm>
            <a:off x="1" y="9428584"/>
            <a:ext cx="2945659" cy="498055"/>
          </a:xfrm>
          <a:prstGeom prst="rect">
            <a:avLst/>
          </a:prstGeom>
        </p:spPr>
        <p:txBody>
          <a:bodyPr vert="horz" lIns="95554" tIns="47777" rIns="95554" bIns="477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8D9C5CCD-847A-45F5-9D2B-3B3022F5459B}"/>
              </a:ext>
            </a:extLst>
          </p:cNvPr>
          <p:cNvSpPr>
            <a:spLocks noGrp="1"/>
          </p:cNvSpPr>
          <p:nvPr>
            <p:ph type="sldNum" sz="quarter" idx="3"/>
          </p:nvPr>
        </p:nvSpPr>
        <p:spPr>
          <a:xfrm>
            <a:off x="3850443" y="9428584"/>
            <a:ext cx="2945659" cy="498055"/>
          </a:xfrm>
          <a:prstGeom prst="rect">
            <a:avLst/>
          </a:prstGeom>
        </p:spPr>
        <p:txBody>
          <a:bodyPr vert="horz" lIns="95554" tIns="47777" rIns="95554" bIns="47777" rtlCol="0" anchor="b"/>
          <a:lstStyle>
            <a:lvl1pPr algn="r">
              <a:defRPr sz="1200"/>
            </a:lvl1pPr>
          </a:lstStyle>
          <a:p>
            <a:fld id="{1FB2988C-19A3-4A93-8F40-E5827DDEE553}" type="slidenum">
              <a:rPr lang="en-US" smtClean="0"/>
              <a:t>‹#›</a:t>
            </a:fld>
            <a:endParaRPr lang="en-US" dirty="0"/>
          </a:p>
        </p:txBody>
      </p:sp>
    </p:spTree>
    <p:extLst>
      <p:ext uri="{BB962C8B-B14F-4D97-AF65-F5344CB8AC3E}">
        <p14:creationId xmlns:p14="http://schemas.microsoft.com/office/powerpoint/2010/main" val="3895803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5554" tIns="47777" rIns="95554" bIns="47777"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5554" tIns="47777" rIns="95554" bIns="47777" rtlCol="0"/>
          <a:lstStyle>
            <a:lvl1pPr algn="r">
              <a:defRPr sz="1200"/>
            </a:lvl1pPr>
          </a:lstStyle>
          <a:p>
            <a:fld id="{84B28338-5C4B-411F-976E-4C1C4D46AF39}" type="datetimeFigureOut">
              <a:rPr lang="en-US" smtClean="0"/>
              <a:t>7/29/2019</a:t>
            </a:fld>
            <a:endParaRPr lang="en-US" dirty="0"/>
          </a:p>
        </p:txBody>
      </p:sp>
      <p:sp>
        <p:nvSpPr>
          <p:cNvPr id="4" name="Slide Image Placeholder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5554" tIns="47777" rIns="95554" bIns="47777" rtlCol="0" anchor="ctr"/>
          <a:lstStyle/>
          <a:p>
            <a:endParaRPr lang="en-US"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5554" tIns="47777" rIns="95554" bIns="477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28584"/>
            <a:ext cx="2945659" cy="498055"/>
          </a:xfrm>
          <a:prstGeom prst="rect">
            <a:avLst/>
          </a:prstGeom>
        </p:spPr>
        <p:txBody>
          <a:bodyPr vert="horz" lIns="95554" tIns="47777" rIns="95554" bIns="477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5554" tIns="47777" rIns="95554" bIns="47777" rtlCol="0" anchor="b"/>
          <a:lstStyle>
            <a:lvl1pPr algn="r">
              <a:defRPr sz="1200"/>
            </a:lvl1pPr>
          </a:lstStyle>
          <a:p>
            <a:fld id="{8F37D57F-1BC2-46EF-89B6-EE2A0FEE2715}" type="slidenum">
              <a:rPr lang="en-US" smtClean="0"/>
              <a:t>‹#›</a:t>
            </a:fld>
            <a:endParaRPr lang="en-US" dirty="0"/>
          </a:p>
        </p:txBody>
      </p:sp>
    </p:spTree>
    <p:extLst>
      <p:ext uri="{BB962C8B-B14F-4D97-AF65-F5344CB8AC3E}">
        <p14:creationId xmlns:p14="http://schemas.microsoft.com/office/powerpoint/2010/main" val="2010362019"/>
      </p:ext>
    </p:extLst>
  </p:cSld>
  <p:clrMap bg1="lt1" tx1="dk1" bg2="lt2" tx2="dk2" accent1="accent1" accent2="accent2" accent3="accent3" accent4="accent4" accent5="accent5" accent6="accent6" hlink="hlink" folHlink="folHlink"/>
  <p:notesStyle>
    <a:lvl1pPr marL="0" algn="l" defTabSz="719941" rtl="0" eaLnBrk="1" latinLnBrk="0" hangingPunct="1">
      <a:defRPr sz="945" kern="1200">
        <a:solidFill>
          <a:schemeClr val="tx1"/>
        </a:solidFill>
        <a:latin typeface="+mn-lt"/>
        <a:ea typeface="+mn-ea"/>
        <a:cs typeface="+mn-cs"/>
      </a:defRPr>
    </a:lvl1pPr>
    <a:lvl2pPr marL="359970" algn="l" defTabSz="719941" rtl="0" eaLnBrk="1" latinLnBrk="0" hangingPunct="1">
      <a:defRPr sz="945" kern="1200">
        <a:solidFill>
          <a:schemeClr val="tx1"/>
        </a:solidFill>
        <a:latin typeface="+mn-lt"/>
        <a:ea typeface="+mn-ea"/>
        <a:cs typeface="+mn-cs"/>
      </a:defRPr>
    </a:lvl2pPr>
    <a:lvl3pPr marL="719941" algn="l" defTabSz="719941" rtl="0" eaLnBrk="1" latinLnBrk="0" hangingPunct="1">
      <a:defRPr sz="945" kern="1200">
        <a:solidFill>
          <a:schemeClr val="tx1"/>
        </a:solidFill>
        <a:latin typeface="+mn-lt"/>
        <a:ea typeface="+mn-ea"/>
        <a:cs typeface="+mn-cs"/>
      </a:defRPr>
    </a:lvl3pPr>
    <a:lvl4pPr marL="1079912" algn="l" defTabSz="719941" rtl="0" eaLnBrk="1" latinLnBrk="0" hangingPunct="1">
      <a:defRPr sz="945" kern="1200">
        <a:solidFill>
          <a:schemeClr val="tx1"/>
        </a:solidFill>
        <a:latin typeface="+mn-lt"/>
        <a:ea typeface="+mn-ea"/>
        <a:cs typeface="+mn-cs"/>
      </a:defRPr>
    </a:lvl4pPr>
    <a:lvl5pPr marL="1439882" algn="l" defTabSz="719941" rtl="0" eaLnBrk="1" latinLnBrk="0" hangingPunct="1">
      <a:defRPr sz="945" kern="1200">
        <a:solidFill>
          <a:schemeClr val="tx1"/>
        </a:solidFill>
        <a:latin typeface="+mn-lt"/>
        <a:ea typeface="+mn-ea"/>
        <a:cs typeface="+mn-cs"/>
      </a:defRPr>
    </a:lvl5pPr>
    <a:lvl6pPr marL="1799853" algn="l" defTabSz="719941" rtl="0" eaLnBrk="1" latinLnBrk="0" hangingPunct="1">
      <a:defRPr sz="945" kern="1200">
        <a:solidFill>
          <a:schemeClr val="tx1"/>
        </a:solidFill>
        <a:latin typeface="+mn-lt"/>
        <a:ea typeface="+mn-ea"/>
        <a:cs typeface="+mn-cs"/>
      </a:defRPr>
    </a:lvl6pPr>
    <a:lvl7pPr marL="2159823" algn="l" defTabSz="719941" rtl="0" eaLnBrk="1" latinLnBrk="0" hangingPunct="1">
      <a:defRPr sz="945" kern="1200">
        <a:solidFill>
          <a:schemeClr val="tx1"/>
        </a:solidFill>
        <a:latin typeface="+mn-lt"/>
        <a:ea typeface="+mn-ea"/>
        <a:cs typeface="+mn-cs"/>
      </a:defRPr>
    </a:lvl7pPr>
    <a:lvl8pPr marL="2519794" algn="l" defTabSz="719941" rtl="0" eaLnBrk="1" latinLnBrk="0" hangingPunct="1">
      <a:defRPr sz="945" kern="1200">
        <a:solidFill>
          <a:schemeClr val="tx1"/>
        </a:solidFill>
        <a:latin typeface="+mn-lt"/>
        <a:ea typeface="+mn-ea"/>
        <a:cs typeface="+mn-cs"/>
      </a:defRPr>
    </a:lvl8pPr>
    <a:lvl9pPr marL="2879765" algn="l" defTabSz="719941" rtl="0" eaLnBrk="1" latinLnBrk="0" hangingPunct="1">
      <a:defRPr sz="94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37D57F-1BC2-46EF-89B6-EE2A0FEE2715}" type="slidenum">
              <a:rPr lang="en-US" smtClean="0"/>
              <a:t>1</a:t>
            </a:fld>
            <a:endParaRPr lang="en-US" dirty="0"/>
          </a:p>
        </p:txBody>
      </p:sp>
    </p:spTree>
    <p:extLst>
      <p:ext uri="{BB962C8B-B14F-4D97-AF65-F5344CB8AC3E}">
        <p14:creationId xmlns:p14="http://schemas.microsoft.com/office/powerpoint/2010/main" val="2570431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4469CC-F6B6-483C-9573-E1A34D2D7E47}"/>
              </a:ext>
            </a:extLst>
          </p:cNvPr>
          <p:cNvSpPr>
            <a:spLocks noGrp="1"/>
          </p:cNvSpPr>
          <p:nvPr>
            <p:ph type="title"/>
          </p:nvPr>
        </p:nvSpPr>
        <p:spPr>
          <a:xfrm>
            <a:off x="660083" y="681336"/>
            <a:ext cx="8281035" cy="668833"/>
          </a:xfrm>
          <a:prstGeom prst="rect">
            <a:avLst/>
          </a:prstGeom>
        </p:spPr>
        <p:txBody>
          <a:bodyPr/>
          <a:lstStyle>
            <a:lvl1pPr>
              <a:defRPr>
                <a:solidFill>
                  <a:schemeClr val="accent1"/>
                </a:solidFill>
              </a:defRPr>
            </a:lvl1pPr>
          </a:lstStyle>
          <a:p>
            <a:r>
              <a:rPr lang="en-US" smtClean="0"/>
              <a:t>Click to edit Master title style</a:t>
            </a:r>
            <a:endParaRPr lang="en-US"/>
          </a:p>
        </p:txBody>
      </p:sp>
    </p:spTree>
    <p:extLst>
      <p:ext uri="{BB962C8B-B14F-4D97-AF65-F5344CB8AC3E}">
        <p14:creationId xmlns:p14="http://schemas.microsoft.com/office/powerpoint/2010/main" val="333255763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1861479"/>
      </p:ext>
    </p:extLst>
  </p:cSld>
  <p:clrMap bg1="lt1" tx1="dk1" bg2="lt2" tx2="dk2" accent1="accent1" accent2="accent2" accent3="accent3" accent4="accent4" accent5="accent5" accent6="accent6" hlink="hlink" folHlink="folHlink"/>
  <p:sldLayoutIdLst>
    <p:sldLayoutId id="2147483691" r:id="rId1"/>
  </p:sldLayoutIdLst>
  <p:hf hdr="0" ftr="0" dt="0"/>
  <p:txStyles>
    <p:titleStyle>
      <a:lvl1pPr algn="l" defTabSz="364654" rtl="0" eaLnBrk="1" latinLnBrk="0" hangingPunct="1">
        <a:lnSpc>
          <a:spcPct val="90000"/>
        </a:lnSpc>
        <a:spcBef>
          <a:spcPct val="0"/>
        </a:spcBef>
        <a:buNone/>
        <a:defRPr sz="1755" kern="1200">
          <a:solidFill>
            <a:schemeClr val="tx1"/>
          </a:solidFill>
          <a:latin typeface="+mj-lt"/>
          <a:ea typeface="+mj-ea"/>
          <a:cs typeface="+mj-cs"/>
        </a:defRPr>
      </a:lvl1pPr>
    </p:titleStyle>
    <p:bodyStyle>
      <a:lvl1pPr marL="91163" indent="-91163" algn="l" defTabSz="364654" rtl="0" eaLnBrk="1" latinLnBrk="0" hangingPunct="1">
        <a:lnSpc>
          <a:spcPct val="90000"/>
        </a:lnSpc>
        <a:spcBef>
          <a:spcPts val="399"/>
        </a:spcBef>
        <a:buFont typeface="Arial" panose="020B0604020202020204" pitchFamily="34" charset="0"/>
        <a:buChar char="•"/>
        <a:defRPr sz="1117" kern="1200">
          <a:solidFill>
            <a:schemeClr val="tx1"/>
          </a:solidFill>
          <a:latin typeface="+mn-lt"/>
          <a:ea typeface="+mn-ea"/>
          <a:cs typeface="+mn-cs"/>
        </a:defRPr>
      </a:lvl1pPr>
      <a:lvl2pPr marL="273490" indent="-91163" algn="l" defTabSz="364654" rtl="0" eaLnBrk="1" latinLnBrk="0" hangingPunct="1">
        <a:lnSpc>
          <a:spcPct val="90000"/>
        </a:lnSpc>
        <a:spcBef>
          <a:spcPts val="199"/>
        </a:spcBef>
        <a:buFont typeface="Arial" panose="020B0604020202020204" pitchFamily="34" charset="0"/>
        <a:buChar char="•"/>
        <a:defRPr sz="957" kern="1200">
          <a:solidFill>
            <a:schemeClr val="tx1"/>
          </a:solidFill>
          <a:latin typeface="+mn-lt"/>
          <a:ea typeface="+mn-ea"/>
          <a:cs typeface="+mn-cs"/>
        </a:defRPr>
      </a:lvl2pPr>
      <a:lvl3pPr marL="455817" indent="-91163" algn="l" defTabSz="364654" rtl="0" eaLnBrk="1" latinLnBrk="0" hangingPunct="1">
        <a:lnSpc>
          <a:spcPct val="90000"/>
        </a:lnSpc>
        <a:spcBef>
          <a:spcPts val="199"/>
        </a:spcBef>
        <a:buFont typeface="Arial" panose="020B0604020202020204" pitchFamily="34" charset="0"/>
        <a:buChar char="•"/>
        <a:defRPr sz="798" kern="1200">
          <a:solidFill>
            <a:schemeClr val="tx1"/>
          </a:solidFill>
          <a:latin typeface="+mn-lt"/>
          <a:ea typeface="+mn-ea"/>
          <a:cs typeface="+mn-cs"/>
        </a:defRPr>
      </a:lvl3pPr>
      <a:lvl4pPr marL="638144" indent="-91163" algn="l" defTabSz="364654" rtl="0" eaLnBrk="1" latinLnBrk="0" hangingPunct="1">
        <a:lnSpc>
          <a:spcPct val="90000"/>
        </a:lnSpc>
        <a:spcBef>
          <a:spcPts val="199"/>
        </a:spcBef>
        <a:buFont typeface="Arial" panose="020B0604020202020204" pitchFamily="34" charset="0"/>
        <a:buChar char="•"/>
        <a:defRPr sz="718" kern="1200">
          <a:solidFill>
            <a:schemeClr val="tx1"/>
          </a:solidFill>
          <a:latin typeface="+mn-lt"/>
          <a:ea typeface="+mn-ea"/>
          <a:cs typeface="+mn-cs"/>
        </a:defRPr>
      </a:lvl4pPr>
      <a:lvl5pPr marL="820470" indent="-91163" algn="l" defTabSz="364654" rtl="0" eaLnBrk="1" latinLnBrk="0" hangingPunct="1">
        <a:lnSpc>
          <a:spcPct val="90000"/>
        </a:lnSpc>
        <a:spcBef>
          <a:spcPts val="199"/>
        </a:spcBef>
        <a:buFont typeface="Arial" panose="020B0604020202020204" pitchFamily="34" charset="0"/>
        <a:buChar char="•"/>
        <a:defRPr sz="718" kern="1200">
          <a:solidFill>
            <a:schemeClr val="tx1"/>
          </a:solidFill>
          <a:latin typeface="+mn-lt"/>
          <a:ea typeface="+mn-ea"/>
          <a:cs typeface="+mn-cs"/>
        </a:defRPr>
      </a:lvl5pPr>
      <a:lvl6pPr marL="1002797" indent="-91163" algn="l" defTabSz="364654" rtl="0" eaLnBrk="1" latinLnBrk="0" hangingPunct="1">
        <a:lnSpc>
          <a:spcPct val="90000"/>
        </a:lnSpc>
        <a:spcBef>
          <a:spcPts val="199"/>
        </a:spcBef>
        <a:buFont typeface="Arial" panose="020B0604020202020204" pitchFamily="34" charset="0"/>
        <a:buChar char="•"/>
        <a:defRPr sz="718" kern="1200">
          <a:solidFill>
            <a:schemeClr val="tx1"/>
          </a:solidFill>
          <a:latin typeface="+mn-lt"/>
          <a:ea typeface="+mn-ea"/>
          <a:cs typeface="+mn-cs"/>
        </a:defRPr>
      </a:lvl6pPr>
      <a:lvl7pPr marL="1185124" indent="-91163" algn="l" defTabSz="364654" rtl="0" eaLnBrk="1" latinLnBrk="0" hangingPunct="1">
        <a:lnSpc>
          <a:spcPct val="90000"/>
        </a:lnSpc>
        <a:spcBef>
          <a:spcPts val="199"/>
        </a:spcBef>
        <a:buFont typeface="Arial" panose="020B0604020202020204" pitchFamily="34" charset="0"/>
        <a:buChar char="•"/>
        <a:defRPr sz="718" kern="1200">
          <a:solidFill>
            <a:schemeClr val="tx1"/>
          </a:solidFill>
          <a:latin typeface="+mn-lt"/>
          <a:ea typeface="+mn-ea"/>
          <a:cs typeface="+mn-cs"/>
        </a:defRPr>
      </a:lvl7pPr>
      <a:lvl8pPr marL="1367451" indent="-91163" algn="l" defTabSz="364654" rtl="0" eaLnBrk="1" latinLnBrk="0" hangingPunct="1">
        <a:lnSpc>
          <a:spcPct val="90000"/>
        </a:lnSpc>
        <a:spcBef>
          <a:spcPts val="199"/>
        </a:spcBef>
        <a:buFont typeface="Arial" panose="020B0604020202020204" pitchFamily="34" charset="0"/>
        <a:buChar char="•"/>
        <a:defRPr sz="718" kern="1200">
          <a:solidFill>
            <a:schemeClr val="tx1"/>
          </a:solidFill>
          <a:latin typeface="+mn-lt"/>
          <a:ea typeface="+mn-ea"/>
          <a:cs typeface="+mn-cs"/>
        </a:defRPr>
      </a:lvl8pPr>
      <a:lvl9pPr marL="1549778" indent="-91163" algn="l" defTabSz="364654" rtl="0" eaLnBrk="1" latinLnBrk="0" hangingPunct="1">
        <a:lnSpc>
          <a:spcPct val="90000"/>
        </a:lnSpc>
        <a:spcBef>
          <a:spcPts val="199"/>
        </a:spcBef>
        <a:buFont typeface="Arial" panose="020B0604020202020204" pitchFamily="34" charset="0"/>
        <a:buChar char="•"/>
        <a:defRPr sz="718" kern="1200">
          <a:solidFill>
            <a:schemeClr val="tx1"/>
          </a:solidFill>
          <a:latin typeface="+mn-lt"/>
          <a:ea typeface="+mn-ea"/>
          <a:cs typeface="+mn-cs"/>
        </a:defRPr>
      </a:lvl9pPr>
    </p:bodyStyle>
    <p:otherStyle>
      <a:defPPr>
        <a:defRPr lang="en-US"/>
      </a:defPPr>
      <a:lvl1pPr marL="0" algn="l" defTabSz="364654" rtl="0" eaLnBrk="1" latinLnBrk="0" hangingPunct="1">
        <a:defRPr sz="718" kern="1200">
          <a:solidFill>
            <a:schemeClr val="tx1"/>
          </a:solidFill>
          <a:latin typeface="+mn-lt"/>
          <a:ea typeface="+mn-ea"/>
          <a:cs typeface="+mn-cs"/>
        </a:defRPr>
      </a:lvl1pPr>
      <a:lvl2pPr marL="182327" algn="l" defTabSz="364654" rtl="0" eaLnBrk="1" latinLnBrk="0" hangingPunct="1">
        <a:defRPr sz="718" kern="1200">
          <a:solidFill>
            <a:schemeClr val="tx1"/>
          </a:solidFill>
          <a:latin typeface="+mn-lt"/>
          <a:ea typeface="+mn-ea"/>
          <a:cs typeface="+mn-cs"/>
        </a:defRPr>
      </a:lvl2pPr>
      <a:lvl3pPr marL="364654" algn="l" defTabSz="364654" rtl="0" eaLnBrk="1" latinLnBrk="0" hangingPunct="1">
        <a:defRPr sz="718" kern="1200">
          <a:solidFill>
            <a:schemeClr val="tx1"/>
          </a:solidFill>
          <a:latin typeface="+mn-lt"/>
          <a:ea typeface="+mn-ea"/>
          <a:cs typeface="+mn-cs"/>
        </a:defRPr>
      </a:lvl3pPr>
      <a:lvl4pPr marL="546980" algn="l" defTabSz="364654" rtl="0" eaLnBrk="1" latinLnBrk="0" hangingPunct="1">
        <a:defRPr sz="718" kern="1200">
          <a:solidFill>
            <a:schemeClr val="tx1"/>
          </a:solidFill>
          <a:latin typeface="+mn-lt"/>
          <a:ea typeface="+mn-ea"/>
          <a:cs typeface="+mn-cs"/>
        </a:defRPr>
      </a:lvl4pPr>
      <a:lvl5pPr marL="729307" algn="l" defTabSz="364654" rtl="0" eaLnBrk="1" latinLnBrk="0" hangingPunct="1">
        <a:defRPr sz="718" kern="1200">
          <a:solidFill>
            <a:schemeClr val="tx1"/>
          </a:solidFill>
          <a:latin typeface="+mn-lt"/>
          <a:ea typeface="+mn-ea"/>
          <a:cs typeface="+mn-cs"/>
        </a:defRPr>
      </a:lvl5pPr>
      <a:lvl6pPr marL="911634" algn="l" defTabSz="364654" rtl="0" eaLnBrk="1" latinLnBrk="0" hangingPunct="1">
        <a:defRPr sz="718" kern="1200">
          <a:solidFill>
            <a:schemeClr val="tx1"/>
          </a:solidFill>
          <a:latin typeface="+mn-lt"/>
          <a:ea typeface="+mn-ea"/>
          <a:cs typeface="+mn-cs"/>
        </a:defRPr>
      </a:lvl6pPr>
      <a:lvl7pPr marL="1093961" algn="l" defTabSz="364654" rtl="0" eaLnBrk="1" latinLnBrk="0" hangingPunct="1">
        <a:defRPr sz="718" kern="1200">
          <a:solidFill>
            <a:schemeClr val="tx1"/>
          </a:solidFill>
          <a:latin typeface="+mn-lt"/>
          <a:ea typeface="+mn-ea"/>
          <a:cs typeface="+mn-cs"/>
        </a:defRPr>
      </a:lvl7pPr>
      <a:lvl8pPr marL="1276288" algn="l" defTabSz="364654" rtl="0" eaLnBrk="1" latinLnBrk="0" hangingPunct="1">
        <a:defRPr sz="718" kern="1200">
          <a:solidFill>
            <a:schemeClr val="tx1"/>
          </a:solidFill>
          <a:latin typeface="+mn-lt"/>
          <a:ea typeface="+mn-ea"/>
          <a:cs typeface="+mn-cs"/>
        </a:defRPr>
      </a:lvl8pPr>
      <a:lvl9pPr marL="1458614" algn="l" defTabSz="364654" rtl="0" eaLnBrk="1" latinLnBrk="0" hangingPunct="1">
        <a:defRPr sz="7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gif"/><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gif"/></Relationships>
</file>

<file path=ppt/slides/_rels/slide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1.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alpha val="12000"/>
                <a:lumMod val="87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3" name="Rectangle 22">
            <a:extLst>
              <a:ext uri="{C183D7F6-B498-43B3-948B-1728B52AA6E4}">
                <adec:decorative xmlns:adec="http://schemas.microsoft.com/office/drawing/2017/decorative" xmlns="" val="1"/>
              </a:ext>
            </a:extLst>
          </p:cNvPr>
          <p:cNvSpPr/>
          <p:nvPr/>
        </p:nvSpPr>
        <p:spPr>
          <a:xfrm>
            <a:off x="0" y="4323854"/>
            <a:ext cx="9601200" cy="8525535"/>
          </a:xfrm>
          <a:prstGeom prst="rect">
            <a:avLst/>
          </a:prstGeom>
          <a:gradFill flip="none" rotWithShape="0">
            <a:gsLst>
              <a:gs pos="100000">
                <a:srgbClr val="1F2229">
                  <a:alpha val="60000"/>
                </a:srgbClr>
              </a:gs>
              <a:gs pos="20000">
                <a:srgbClr val="1F2229">
                  <a:alpha val="91765"/>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6" name="Title 15" hidden="1">
            <a:extLst>
              <a:ext uri="{FF2B5EF4-FFF2-40B4-BE49-F238E27FC236}">
                <a16:creationId xmlns:a16="http://schemas.microsoft.com/office/drawing/2014/main" xmlns="" id="{927BF0CE-9BB6-405C-A7AB-8E5D101F1A81}"/>
              </a:ext>
            </a:extLst>
          </p:cNvPr>
          <p:cNvSpPr>
            <a:spLocks noGrp="1"/>
          </p:cNvSpPr>
          <p:nvPr>
            <p:ph type="title"/>
          </p:nvPr>
        </p:nvSpPr>
        <p:spPr/>
        <p:txBody>
          <a:bodyPr/>
          <a:lstStyle/>
          <a:p>
            <a:r>
              <a:rPr lang="en-US" dirty="0"/>
              <a:t>Slide 1</a:t>
            </a:r>
          </a:p>
        </p:txBody>
      </p:sp>
      <p:sp>
        <p:nvSpPr>
          <p:cNvPr id="58" name="TextBox 57">
            <a:extLst>
              <a:ext uri="{FF2B5EF4-FFF2-40B4-BE49-F238E27FC236}">
                <a16:creationId xmlns:a16="http://schemas.microsoft.com/office/drawing/2014/main" xmlns="" id="{86D2B746-2878-4D20-9AFC-71E12C7B7002}"/>
              </a:ext>
            </a:extLst>
          </p:cNvPr>
          <p:cNvSpPr txBox="1"/>
          <p:nvPr/>
        </p:nvSpPr>
        <p:spPr>
          <a:xfrm>
            <a:off x="992836" y="490035"/>
            <a:ext cx="7296922" cy="1037265"/>
          </a:xfrm>
          <a:prstGeom prst="rect">
            <a:avLst/>
          </a:prstGeom>
          <a:noFill/>
        </p:spPr>
        <p:txBody>
          <a:bodyPr wrap="square" lIns="0" tIns="0" rIns="0" bIns="0" rtlCol="0">
            <a:noAutofit/>
          </a:bodyPr>
          <a:lstStyle/>
          <a:p>
            <a:pPr algn="ctr"/>
            <a:r>
              <a:rPr lang="en-US" sz="2800" b="1" spc="-90" dirty="0" smtClean="0">
                <a:latin typeface="Arial Black" panose="020B0A04020102020204" pitchFamily="34" charset="0"/>
              </a:rPr>
              <a:t>Solar Sail Propulsion </a:t>
            </a:r>
          </a:p>
          <a:p>
            <a:pPr algn="ctr"/>
            <a:r>
              <a:rPr lang="en-US" sz="2800" b="1" spc="-90" dirty="0" smtClean="0">
                <a:latin typeface="Arial Black" panose="020B0A04020102020204" pitchFamily="34" charset="0"/>
              </a:rPr>
              <a:t>for Deep Space Nanosatellites</a:t>
            </a:r>
            <a:endParaRPr lang="en-US" sz="2800" b="1" spc="-90" noProof="1">
              <a:latin typeface="Arial Black" panose="020B0A04020102020204" pitchFamily="34" charset="0"/>
            </a:endParaRPr>
          </a:p>
        </p:txBody>
      </p:sp>
      <p:pic>
        <p:nvPicPr>
          <p:cNvPr id="25" name="Picture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216" y="495252"/>
            <a:ext cx="719843" cy="811023"/>
          </a:xfrm>
          <a:prstGeom prst="rect">
            <a:avLst/>
          </a:prstGeom>
        </p:spPr>
      </p:pic>
      <p:sp>
        <p:nvSpPr>
          <p:cNvPr id="17" name="TextBox 16">
            <a:extLst>
              <a:ext uri="{FF2B5EF4-FFF2-40B4-BE49-F238E27FC236}">
                <a16:creationId xmlns:a16="http://schemas.microsoft.com/office/drawing/2014/main" xmlns="" id="{86D2B746-2878-4D20-9AFC-71E12C7B7002}"/>
              </a:ext>
            </a:extLst>
          </p:cNvPr>
          <p:cNvSpPr txBox="1"/>
          <p:nvPr/>
        </p:nvSpPr>
        <p:spPr>
          <a:xfrm>
            <a:off x="460225" y="1640422"/>
            <a:ext cx="8867378" cy="1239529"/>
          </a:xfrm>
          <a:prstGeom prst="rect">
            <a:avLst/>
          </a:prstGeom>
          <a:noFill/>
        </p:spPr>
        <p:txBody>
          <a:bodyPr wrap="square" lIns="0" tIns="0" rIns="0" bIns="0" rtlCol="0">
            <a:noAutofit/>
          </a:bodyPr>
          <a:lstStyle/>
          <a:p>
            <a:pPr algn="ctr"/>
            <a:r>
              <a:rPr lang="en-US" sz="2000" b="1" spc="-90" dirty="0" smtClean="0">
                <a:latin typeface="+mj-lt"/>
              </a:rPr>
              <a:t>Femi </a:t>
            </a:r>
            <a:r>
              <a:rPr lang="en-US" sz="2000" b="1" spc="-90" dirty="0">
                <a:latin typeface="+mj-lt"/>
              </a:rPr>
              <a:t> </a:t>
            </a:r>
            <a:r>
              <a:rPr lang="en-US" sz="2000" b="1" spc="-90" dirty="0" smtClean="0">
                <a:latin typeface="+mj-lt"/>
              </a:rPr>
              <a:t>Ishola</a:t>
            </a:r>
            <a:endParaRPr lang="en-US" sz="2000" b="1" spc="-90" dirty="0" smtClean="0">
              <a:latin typeface="+mj-lt"/>
            </a:endParaRPr>
          </a:p>
          <a:p>
            <a:pPr algn="ctr"/>
            <a:r>
              <a:rPr lang="en-US" sz="1800" spc="-90" dirty="0" smtClean="0"/>
              <a:t>Email: ishola.Mustapha-femi741@mail.Kyutech.jp  Blog site: </a:t>
            </a:r>
            <a:r>
              <a:rPr lang="en-US" sz="1800" spc="-90" dirty="0"/>
              <a:t>http://femi.phemotron.com</a:t>
            </a:r>
          </a:p>
          <a:p>
            <a:pPr algn="ctr"/>
            <a:r>
              <a:rPr lang="en-US" sz="1800" i="1" spc="-90" dirty="0" smtClean="0">
                <a:latin typeface="+mj-lt"/>
              </a:rPr>
              <a:t>Laboratory </a:t>
            </a:r>
            <a:r>
              <a:rPr lang="en-US" sz="1800" i="1" spc="-90" dirty="0" smtClean="0">
                <a:latin typeface="+mj-lt"/>
              </a:rPr>
              <a:t>of Spacecraft Environment Interaction Engineering,</a:t>
            </a:r>
            <a:r>
              <a:rPr lang="en-US" sz="1800" i="1" spc="-90" dirty="0">
                <a:latin typeface="+mj-lt"/>
              </a:rPr>
              <a:t> </a:t>
            </a:r>
            <a:r>
              <a:rPr lang="en-US" sz="1800" i="1" spc="-90" dirty="0" smtClean="0">
                <a:latin typeface="+mj-lt"/>
              </a:rPr>
              <a:t>Kyushu Institute of Technology, Japan</a:t>
            </a:r>
          </a:p>
          <a:p>
            <a:pPr algn="ctr"/>
            <a:r>
              <a:rPr lang="en-US" sz="1800" i="1" spc="-90" dirty="0" smtClean="0">
                <a:latin typeface="+mj-lt"/>
              </a:rPr>
              <a:t>Rocket </a:t>
            </a:r>
            <a:r>
              <a:rPr lang="en-US" sz="1800" i="1" spc="-90" dirty="0" smtClean="0">
                <a:latin typeface="+mj-lt"/>
              </a:rPr>
              <a:t>Propulsion Course Poster Session. 30</a:t>
            </a:r>
            <a:r>
              <a:rPr lang="en-US" sz="1800" i="1" spc="-90" baseline="30000" dirty="0" smtClean="0">
                <a:latin typeface="+mj-lt"/>
              </a:rPr>
              <a:t>th</a:t>
            </a:r>
            <a:r>
              <a:rPr lang="en-US" sz="1800" i="1" spc="-90" dirty="0" smtClean="0">
                <a:latin typeface="+mj-lt"/>
              </a:rPr>
              <a:t> July, 2019.  </a:t>
            </a:r>
            <a:endParaRPr lang="en-US" sz="1800" b="1" i="1" spc="-90" noProof="1">
              <a:latin typeface="+mj-lt"/>
            </a:endParaRPr>
          </a:p>
        </p:txBody>
      </p:sp>
      <p:sp>
        <p:nvSpPr>
          <p:cNvPr id="2" name="Rounded Rectangle 1"/>
          <p:cNvSpPr/>
          <p:nvPr/>
        </p:nvSpPr>
        <p:spPr>
          <a:xfrm>
            <a:off x="273299" y="2965259"/>
            <a:ext cx="9152212" cy="2914379"/>
          </a:xfrm>
          <a:prstGeom prst="roundRect">
            <a:avLst>
              <a:gd name="adj" fmla="val 5776"/>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Inter</a:t>
            </a:r>
            <a:endParaRPr lang="en-US" dirty="0"/>
          </a:p>
        </p:txBody>
      </p:sp>
      <p:sp>
        <p:nvSpPr>
          <p:cNvPr id="21" name="Rounded Rectangle 20"/>
          <p:cNvSpPr/>
          <p:nvPr/>
        </p:nvSpPr>
        <p:spPr>
          <a:xfrm>
            <a:off x="259316" y="6099166"/>
            <a:ext cx="9166194" cy="6350007"/>
          </a:xfrm>
          <a:prstGeom prst="roundRect">
            <a:avLst>
              <a:gd name="adj" fmla="val 5776"/>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xmlns="" id="{86D2B746-2878-4D20-9AFC-71E12C7B7002}"/>
              </a:ext>
            </a:extLst>
          </p:cNvPr>
          <p:cNvSpPr txBox="1"/>
          <p:nvPr/>
        </p:nvSpPr>
        <p:spPr>
          <a:xfrm>
            <a:off x="7633944" y="12544025"/>
            <a:ext cx="1877700" cy="222057"/>
          </a:xfrm>
          <a:prstGeom prst="rect">
            <a:avLst/>
          </a:prstGeom>
          <a:noFill/>
        </p:spPr>
        <p:txBody>
          <a:bodyPr wrap="square" lIns="0" tIns="0" rIns="0" bIns="0" rtlCol="0">
            <a:noAutofit/>
          </a:bodyPr>
          <a:lstStyle/>
          <a:p>
            <a:pPr algn="ctr"/>
            <a:r>
              <a:rPr lang="en-US" sz="1400" b="1" spc="-90" dirty="0" smtClean="0">
                <a:solidFill>
                  <a:schemeClr val="bg1"/>
                </a:solidFill>
                <a:latin typeface="+mj-lt"/>
              </a:rPr>
              <a:t>Page 1 of 3</a:t>
            </a:r>
            <a:endParaRPr lang="en-US" sz="1400" b="1" spc="-90" noProof="1">
              <a:solidFill>
                <a:schemeClr val="bg1"/>
              </a:solidFill>
              <a:latin typeface="Arial Black" panose="020B0A04020102020204" pitchFamily="34" charset="0"/>
            </a:endParaRPr>
          </a:p>
        </p:txBody>
      </p:sp>
      <p:sp>
        <p:nvSpPr>
          <p:cNvPr id="24" name="Rectangle 23">
            <a:extLst>
              <a:ext uri="{C183D7F6-B498-43B3-948B-1728B52AA6E4}">
                <adec:decorative xmlns:adec="http://schemas.microsoft.com/office/drawing/2017/decorative" xmlns="" val="1"/>
              </a:ext>
            </a:extLst>
          </p:cNvPr>
          <p:cNvSpPr/>
          <p:nvPr/>
        </p:nvSpPr>
        <p:spPr>
          <a:xfrm>
            <a:off x="511666" y="2961021"/>
            <a:ext cx="8502269" cy="502107"/>
          </a:xfrm>
          <a:prstGeom prst="rect">
            <a:avLst/>
          </a:prstGeom>
          <a:gradFill flip="none" rotWithShape="1">
            <a:gsLst>
              <a:gs pos="99000">
                <a:schemeClr val="bg1">
                  <a:alpha val="0"/>
                  <a:lumMod val="0"/>
                  <a:lumOff val="100000"/>
                </a:schemeClr>
              </a:gs>
              <a:gs pos="8000">
                <a:srgbClr val="515A6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C183D7F6-B498-43B3-948B-1728B52AA6E4}">
                <adec:decorative xmlns:adec="http://schemas.microsoft.com/office/drawing/2017/decorative" xmlns="" val="1"/>
              </a:ext>
            </a:extLst>
          </p:cNvPr>
          <p:cNvSpPr/>
          <p:nvPr/>
        </p:nvSpPr>
        <p:spPr>
          <a:xfrm>
            <a:off x="182232" y="2945255"/>
            <a:ext cx="746432" cy="746432"/>
          </a:xfrm>
          <a:prstGeom prst="ellipse">
            <a:avLst/>
          </a:prstGeom>
          <a:solidFill>
            <a:srgbClr val="3DB8EB"/>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latin typeface="Arial Black" panose="020B0A04020102020204" pitchFamily="34" charset="0"/>
              </a:rPr>
              <a:t>1</a:t>
            </a:r>
            <a:endParaRPr lang="en-US" sz="2800" dirty="0">
              <a:effectLst>
                <a:outerShdw blurRad="38100" dist="38100" dir="2700000" algn="tl">
                  <a:srgbClr val="000000">
                    <a:alpha val="43137"/>
                  </a:srgbClr>
                </a:outerShdw>
              </a:effectLst>
              <a:latin typeface="Arial Black" panose="020B0A04020102020204" pitchFamily="34" charset="0"/>
            </a:endParaRPr>
          </a:p>
        </p:txBody>
      </p:sp>
      <p:sp>
        <p:nvSpPr>
          <p:cNvPr id="37" name="TextBox 36"/>
          <p:cNvSpPr txBox="1"/>
          <p:nvPr/>
        </p:nvSpPr>
        <p:spPr>
          <a:xfrm>
            <a:off x="1024745" y="3046498"/>
            <a:ext cx="2673273" cy="369332"/>
          </a:xfrm>
          <a:prstGeom prst="rect">
            <a:avLst/>
          </a:prstGeom>
          <a:noFill/>
        </p:spPr>
        <p:txBody>
          <a:bodyPr wrap="square" lIns="0" tIns="0" rIns="0" bIns="0" rtlCol="0">
            <a:spAutoFit/>
          </a:bodyPr>
          <a:lstStyle/>
          <a:p>
            <a:r>
              <a:rPr lang="en-US" sz="2400" b="1" dirty="0" smtClean="0">
                <a:solidFill>
                  <a:schemeClr val="bg1"/>
                </a:solidFill>
                <a:effectLst>
                  <a:outerShdw blurRad="38100" dist="38100" dir="2700000" algn="tl">
                    <a:srgbClr val="000000">
                      <a:alpha val="43137"/>
                    </a:srgbClr>
                  </a:outerShdw>
                </a:effectLst>
                <a:latin typeface="Arial Black" panose="020B0A04020102020204" pitchFamily="34" charset="0"/>
              </a:rPr>
              <a:t>Abstract</a:t>
            </a:r>
            <a:endParaRPr lang="en-US" sz="2400" b="1"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38" name="Rectangle 37">
            <a:extLst>
              <a:ext uri="{C183D7F6-B498-43B3-948B-1728B52AA6E4}">
                <adec:decorative xmlns:adec="http://schemas.microsoft.com/office/drawing/2017/decorative" xmlns="" val="1"/>
              </a:ext>
            </a:extLst>
          </p:cNvPr>
          <p:cNvSpPr/>
          <p:nvPr/>
        </p:nvSpPr>
        <p:spPr>
          <a:xfrm>
            <a:off x="558964" y="6114933"/>
            <a:ext cx="8502269" cy="502107"/>
          </a:xfrm>
          <a:prstGeom prst="rect">
            <a:avLst/>
          </a:prstGeom>
          <a:gradFill flip="none" rotWithShape="1">
            <a:gsLst>
              <a:gs pos="99000">
                <a:schemeClr val="bg1">
                  <a:alpha val="0"/>
                  <a:lumMod val="0"/>
                  <a:lumOff val="100000"/>
                </a:schemeClr>
              </a:gs>
              <a:gs pos="8000">
                <a:srgbClr val="515A6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a:extLst>
              <a:ext uri="{C183D7F6-B498-43B3-948B-1728B52AA6E4}">
                <adec:decorative xmlns:adec="http://schemas.microsoft.com/office/drawing/2017/decorative" xmlns="" val="1"/>
              </a:ext>
            </a:extLst>
          </p:cNvPr>
          <p:cNvSpPr/>
          <p:nvPr/>
        </p:nvSpPr>
        <p:spPr>
          <a:xfrm>
            <a:off x="229530" y="6099167"/>
            <a:ext cx="746432" cy="746432"/>
          </a:xfrm>
          <a:prstGeom prst="ellipse">
            <a:avLst/>
          </a:prstGeom>
          <a:solidFill>
            <a:srgbClr val="AACC03"/>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latin typeface="Arial Black" panose="020B0A04020102020204" pitchFamily="34" charset="0"/>
              </a:rPr>
              <a:t>2</a:t>
            </a:r>
            <a:endParaRPr lang="en-US" sz="2800" dirty="0">
              <a:effectLst>
                <a:outerShdw blurRad="38100" dist="38100" dir="2700000" algn="tl">
                  <a:srgbClr val="000000">
                    <a:alpha val="43137"/>
                  </a:srgbClr>
                </a:outerShdw>
              </a:effectLst>
              <a:latin typeface="Arial Black" panose="020B0A04020102020204" pitchFamily="34" charset="0"/>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l="1431" t="3531" r="957"/>
          <a:stretch/>
        </p:blipFill>
        <p:spPr>
          <a:xfrm>
            <a:off x="6101554" y="6651812"/>
            <a:ext cx="3217739" cy="2497889"/>
          </a:xfrm>
          <a:prstGeom prst="rect">
            <a:avLst/>
          </a:prstGeom>
        </p:spPr>
      </p:pic>
      <p:pic>
        <p:nvPicPr>
          <p:cNvPr id="41" name="Picture 4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0283" y="12510158"/>
            <a:ext cx="261240" cy="294330"/>
          </a:xfrm>
          <a:prstGeom prst="rect">
            <a:avLst/>
          </a:prstGeom>
        </p:spPr>
      </p:pic>
      <p:pic>
        <p:nvPicPr>
          <p:cNvPr id="4" name="Picture 3"/>
          <p:cNvPicPr>
            <a:picLocks noChangeAspect="1"/>
          </p:cNvPicPr>
          <p:nvPr/>
        </p:nvPicPr>
        <p:blipFill rotWithShape="1">
          <a:blip r:embed="rId5">
            <a:extLst>
              <a:ext uri="{28A0092B-C50C-407E-A947-70E740481C1C}">
                <a14:useLocalDpi xmlns:a14="http://schemas.microsoft.com/office/drawing/2010/main" val="0"/>
              </a:ext>
            </a:extLst>
          </a:blip>
          <a:srcRect b="7091"/>
          <a:stretch/>
        </p:blipFill>
        <p:spPr>
          <a:xfrm>
            <a:off x="7020047" y="9231213"/>
            <a:ext cx="2374608" cy="2344114"/>
          </a:xfrm>
          <a:prstGeom prst="rect">
            <a:avLst/>
          </a:prstGeom>
        </p:spPr>
      </p:pic>
      <p:sp>
        <p:nvSpPr>
          <p:cNvPr id="5" name="TextBox 4"/>
          <p:cNvSpPr txBox="1"/>
          <p:nvPr/>
        </p:nvSpPr>
        <p:spPr>
          <a:xfrm>
            <a:off x="836142" y="3642699"/>
            <a:ext cx="8304342" cy="272764"/>
          </a:xfrm>
          <a:prstGeom prst="rect">
            <a:avLst/>
          </a:prstGeom>
          <a:noFill/>
        </p:spPr>
        <p:txBody>
          <a:bodyPr wrap="none" lIns="0" tIns="0" rIns="0" bIns="0" rtlCol="0" anchor="ctr">
            <a:noAutofit/>
          </a:bodyPr>
          <a:lstStyle/>
          <a:p>
            <a:pPr algn="ctr"/>
            <a:r>
              <a:rPr lang="en-US" sz="1600" i="1" dirty="0" smtClean="0">
                <a:latin typeface="+mj-lt"/>
              </a:rPr>
              <a:t>Interplanetary travel </a:t>
            </a:r>
            <a:r>
              <a:rPr lang="en-US" sz="1600" dirty="0" smtClean="0">
                <a:latin typeface="+mj-lt"/>
              </a:rPr>
              <a:t>is very challenging for chemical propulsion systems due to limits on amount of</a:t>
            </a:r>
          </a:p>
          <a:p>
            <a:r>
              <a:rPr lang="en-US" sz="1600" dirty="0" smtClean="0">
                <a:latin typeface="+mj-lt"/>
              </a:rPr>
              <a:t> </a:t>
            </a:r>
          </a:p>
        </p:txBody>
      </p:sp>
      <p:sp>
        <p:nvSpPr>
          <p:cNvPr id="20" name="TextBox 19"/>
          <p:cNvSpPr txBox="1"/>
          <p:nvPr/>
        </p:nvSpPr>
        <p:spPr>
          <a:xfrm>
            <a:off x="452128" y="3825985"/>
            <a:ext cx="8803654" cy="1870905"/>
          </a:xfrm>
          <a:prstGeom prst="rect">
            <a:avLst/>
          </a:prstGeom>
          <a:noFill/>
        </p:spPr>
        <p:txBody>
          <a:bodyPr wrap="none" lIns="0" tIns="0" rIns="0" bIns="0" rtlCol="0" anchor="ctr">
            <a:noAutofit/>
          </a:bodyPr>
          <a:lstStyle/>
          <a:p>
            <a:pPr algn="ctr"/>
            <a:r>
              <a:rPr lang="en-US" sz="1600" dirty="0">
                <a:latin typeface="+mj-lt"/>
              </a:rPr>
              <a:t>p</a:t>
            </a:r>
            <a:r>
              <a:rPr lang="en-US" sz="1600" dirty="0" smtClean="0">
                <a:latin typeface="+mj-lt"/>
              </a:rPr>
              <a:t>ropellant t</a:t>
            </a:r>
            <a:r>
              <a:rPr lang="en-US" sz="1600" dirty="0" smtClean="0">
                <a:latin typeface="+mj-lt"/>
              </a:rPr>
              <a:t>hat can be accommodated on the launching rocket stages and onboard the satellite. Nuclear</a:t>
            </a:r>
          </a:p>
          <a:p>
            <a:pPr algn="ctr"/>
            <a:r>
              <a:rPr lang="en-US" sz="1600" dirty="0" smtClean="0">
                <a:latin typeface="+mj-lt"/>
              </a:rPr>
              <a:t>-assiste</a:t>
            </a:r>
            <a:r>
              <a:rPr lang="en-US" sz="1600" dirty="0" smtClean="0">
                <a:latin typeface="+mj-lt"/>
              </a:rPr>
              <a:t>d </a:t>
            </a:r>
            <a:r>
              <a:rPr lang="en-US" sz="1600" dirty="0" smtClean="0">
                <a:latin typeface="+mj-lt"/>
              </a:rPr>
              <a:t>propulsion systems</a:t>
            </a:r>
            <a:r>
              <a:rPr lang="en-US" sz="1600" dirty="0" smtClean="0">
                <a:latin typeface="+mj-lt"/>
              </a:rPr>
              <a:t> have been utilized on deep space missions like the Voyager Spacecrafts but </a:t>
            </a:r>
          </a:p>
          <a:p>
            <a:pPr algn="ctr"/>
            <a:r>
              <a:rPr lang="en-US" sz="1600" dirty="0">
                <a:latin typeface="+mj-lt"/>
              </a:rPr>
              <a:t>a</a:t>
            </a:r>
            <a:r>
              <a:rPr lang="en-US" sz="1600" dirty="0" smtClean="0">
                <a:latin typeface="+mj-lt"/>
              </a:rPr>
              <a:t>ccompanied by several o</a:t>
            </a:r>
            <a:r>
              <a:rPr lang="en-US" sz="1600" dirty="0" smtClean="0">
                <a:latin typeface="+mj-lt"/>
              </a:rPr>
              <a:t>perational constraints. Nanosatellites have become the platform of choice for science</a:t>
            </a:r>
          </a:p>
          <a:p>
            <a:pPr algn="ctr"/>
            <a:r>
              <a:rPr lang="en-US" sz="1600" dirty="0" smtClean="0">
                <a:latin typeface="+mj-lt"/>
              </a:rPr>
              <a:t>missions by low </a:t>
            </a:r>
            <a:r>
              <a:rPr lang="en-US" sz="1600" dirty="0" smtClean="0">
                <a:latin typeface="+mj-lt"/>
              </a:rPr>
              <a:t>b</a:t>
            </a:r>
            <a:r>
              <a:rPr lang="en-US" sz="1600" dirty="0" smtClean="0">
                <a:latin typeface="+mj-lt"/>
              </a:rPr>
              <a:t>udget educational and research institutions. Currently there are thousands of Nanosatellites in</a:t>
            </a:r>
          </a:p>
          <a:p>
            <a:pPr algn="ctr"/>
            <a:r>
              <a:rPr lang="en-US" sz="1600" dirty="0">
                <a:latin typeface="+mj-lt"/>
              </a:rPr>
              <a:t>t</a:t>
            </a:r>
            <a:r>
              <a:rPr lang="en-US" sz="1600" dirty="0" smtClean="0">
                <a:latin typeface="+mj-lt"/>
              </a:rPr>
              <a:t>he near-Earth space which were mostly launched a</a:t>
            </a:r>
            <a:r>
              <a:rPr lang="en-US" sz="1600" dirty="0" smtClean="0">
                <a:latin typeface="+mj-lt"/>
              </a:rPr>
              <a:t>s piggy-backed payloads to orbit while they used onboard </a:t>
            </a:r>
          </a:p>
          <a:p>
            <a:pPr algn="ctr"/>
            <a:r>
              <a:rPr lang="en-US" sz="1600" dirty="0" smtClean="0">
                <a:latin typeface="+mj-lt"/>
              </a:rPr>
              <a:t>miniaturized chemical thrusters for on-orbit maneuvers.  The MarCOs</a:t>
            </a:r>
            <a:r>
              <a:rPr lang="en-US" sz="1600" dirty="0">
                <a:latin typeface="+mj-lt"/>
              </a:rPr>
              <a:t> </a:t>
            </a:r>
            <a:r>
              <a:rPr lang="en-US" sz="1600" dirty="0" smtClean="0">
                <a:latin typeface="+mj-lt"/>
              </a:rPr>
              <a:t>were the first nanosatellite to reach </a:t>
            </a:r>
          </a:p>
          <a:p>
            <a:pPr algn="ctr"/>
            <a:r>
              <a:rPr lang="en-US" sz="1600" dirty="0" smtClean="0">
                <a:latin typeface="+mj-lt"/>
              </a:rPr>
              <a:t>Mars Orbit using a cold gas micro propulsion system. </a:t>
            </a:r>
            <a:r>
              <a:rPr lang="en-US" sz="1600" dirty="0" smtClean="0">
                <a:latin typeface="+mj-lt"/>
              </a:rPr>
              <a:t>Solar Sail propulsion offers cheaper, light-w</a:t>
            </a:r>
            <a:r>
              <a:rPr lang="en-US" sz="1600" dirty="0" smtClean="0">
                <a:latin typeface="+mj-lt"/>
              </a:rPr>
              <a:t>eight, </a:t>
            </a:r>
          </a:p>
          <a:p>
            <a:pPr algn="ctr"/>
            <a:r>
              <a:rPr lang="en-US" sz="1600" dirty="0" smtClean="0">
                <a:latin typeface="+mj-lt"/>
              </a:rPr>
              <a:t>propellant-less alternative to explore many regions of the solar system.</a:t>
            </a:r>
            <a:r>
              <a:rPr lang="en-US" sz="1600" dirty="0" smtClean="0">
                <a:latin typeface="+mj-lt"/>
              </a:rPr>
              <a:t> </a:t>
            </a:r>
          </a:p>
        </p:txBody>
      </p:sp>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92836" y="9189095"/>
            <a:ext cx="3534102" cy="712046"/>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24745" y="10263262"/>
            <a:ext cx="3591818" cy="625218"/>
          </a:xfrm>
          <a:prstGeom prst="rect">
            <a:avLst/>
          </a:prstGeom>
        </p:spPr>
      </p:pic>
      <mc:AlternateContent xmlns:mc="http://schemas.openxmlformats.org/markup-compatibility/2006">
        <mc:Choice xmlns:a14="http://schemas.microsoft.com/office/drawing/2010/main" Requires="a14">
          <p:sp>
            <p:nvSpPr>
              <p:cNvPr id="9" name="TextBox 8"/>
              <p:cNvSpPr txBox="1"/>
              <p:nvPr/>
            </p:nvSpPr>
            <p:spPr>
              <a:xfrm>
                <a:off x="1291110" y="10693766"/>
                <a:ext cx="1305376" cy="914400"/>
              </a:xfrm>
              <a:prstGeom prst="rect">
                <a:avLst/>
              </a:prstGeom>
              <a:noFill/>
            </p:spPr>
            <p:txBody>
              <a:bodyPr wrap="none" lIns="0" tIns="0" rIns="0" bIns="0" rtlCol="0" anchor="ctr">
                <a:noAutofit/>
              </a:bodyPr>
              <a:lstStyle/>
              <a:p>
                <a:pPr algn="ctr"/>
                <a14:m>
                  <m:oMathPara xmlns:m="http://schemas.openxmlformats.org/officeDocument/2006/math">
                    <m:oMathParaPr>
                      <m:jc m:val="centerGroup"/>
                    </m:oMathParaPr>
                    <m:oMath xmlns:m="http://schemas.openxmlformats.org/officeDocument/2006/math">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rPr>
                        <m:t>𝜎</m:t>
                      </m:r>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rPr>
                        <m:t>=</m:t>
                      </m:r>
                      <m:f>
                        <m:fPr>
                          <m:ctrlPr>
                            <a:rPr lang="en-US" sz="2000" i="1" smtClean="0">
                              <a:solidFill>
                                <a:schemeClr val="tx1">
                                  <a:lumMod val="75000"/>
                                  <a:lumOff val="25000"/>
                                </a:schemeClr>
                              </a:solidFill>
                              <a:latin typeface="Cambria Math" panose="02040503050406030204" pitchFamily="18" charset="0"/>
                              <a:ea typeface="Cambria Math" panose="02040503050406030204" pitchFamily="18" charset="0"/>
                            </a:rPr>
                          </m:ctrlPr>
                        </m:fPr>
                        <m:num>
                          <m:sSub>
                            <m:sSubPr>
                              <m:ctrlPr>
                                <a:rPr lang="en-US" sz="2000" i="1" smtClean="0">
                                  <a:solidFill>
                                    <a:schemeClr val="tx1">
                                      <a:lumMod val="75000"/>
                                      <a:lumOff val="25000"/>
                                    </a:schemeClr>
                                  </a:solidFill>
                                  <a:latin typeface="Cambria Math" panose="02040503050406030204" pitchFamily="18" charset="0"/>
                                  <a:ea typeface="Cambria Math" panose="02040503050406030204" pitchFamily="18" charset="0"/>
                                </a:rPr>
                              </m:ctrlPr>
                            </m:sSubPr>
                            <m:e>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rPr>
                                <m:t>𝑀</m:t>
                              </m:r>
                            </m:e>
                            <m:sub>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rPr>
                                <m:t>𝑠</m:t>
                              </m:r>
                            </m:sub>
                          </m:sSub>
                        </m:num>
                        <m:den>
                          <m:sSup>
                            <m:sSupPr>
                              <m:ctrlPr>
                                <a:rPr lang="en-US" sz="2000" i="1" smtClean="0">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sz="2000" b="0" i="1" smtClean="0">
                                  <a:solidFill>
                                    <a:schemeClr val="tx1">
                                      <a:lumMod val="75000"/>
                                      <a:lumOff val="25000"/>
                                    </a:schemeClr>
                                  </a:solidFill>
                                  <a:latin typeface="Cambria Math" panose="02040503050406030204" pitchFamily="18" charset="0"/>
                                  <a:ea typeface="Cambria Math" panose="02040503050406030204" pitchFamily="18" charset="0"/>
                                </a:rPr>
                                <m:t>𝐴</m:t>
                              </m:r>
                            </m:e>
                            <m:sup>
                              <m:r>
                                <a:rPr lang="en-US" sz="2000" b="0" i="1">
                                  <a:solidFill>
                                    <a:schemeClr val="tx1">
                                      <a:lumMod val="75000"/>
                                      <a:lumOff val="25000"/>
                                    </a:schemeClr>
                                  </a:solidFill>
                                  <a:latin typeface="Cambria Math" panose="02040503050406030204" pitchFamily="18" charset="0"/>
                                  <a:ea typeface="Cambria Math" panose="02040503050406030204" pitchFamily="18" charset="0"/>
                                </a:rPr>
                                <m:t>∗</m:t>
                              </m:r>
                            </m:sup>
                          </m:sSup>
                        </m:den>
                      </m:f>
                    </m:oMath>
                  </m:oMathPara>
                </a14:m>
                <a:endParaRPr lang="en-US" sz="2000" i="1" dirty="0" smtClean="0">
                  <a:solidFill>
                    <a:schemeClr val="tx1">
                      <a:lumMod val="75000"/>
                      <a:lumOff val="25000"/>
                    </a:schemeClr>
                  </a:solidFill>
                  <a:latin typeface="Corbel" panose="020B0503020204020204" pitchFamily="34" charset="0"/>
                </a:endParaRPr>
              </a:p>
            </p:txBody>
          </p:sp>
        </mc:Choice>
        <mc:Fallback>
          <p:sp>
            <p:nvSpPr>
              <p:cNvPr id="9" name="TextBox 8"/>
              <p:cNvSpPr txBox="1">
                <a:spLocks noRot="1" noChangeAspect="1" noMove="1" noResize="1" noEditPoints="1" noAdjustHandles="1" noChangeArrowheads="1" noChangeShapeType="1" noTextEdit="1"/>
              </p:cNvSpPr>
              <p:nvPr/>
            </p:nvSpPr>
            <p:spPr>
              <a:xfrm>
                <a:off x="1291110" y="10693766"/>
                <a:ext cx="1305376" cy="914400"/>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7" name="TextBox 26"/>
              <p:cNvSpPr txBox="1"/>
              <p:nvPr/>
            </p:nvSpPr>
            <p:spPr>
              <a:xfrm>
                <a:off x="2197093" y="10672890"/>
                <a:ext cx="1305376" cy="914400"/>
              </a:xfrm>
              <a:prstGeom prst="rect">
                <a:avLst/>
              </a:prstGeom>
              <a:noFill/>
            </p:spPr>
            <p:txBody>
              <a:bodyPr wrap="none" lIns="0" tIns="0" rIns="0" bIns="0" rtlCol="0" anchor="ctr">
                <a:noAutofit/>
              </a:bodyPr>
              <a:lstStyle/>
              <a:p>
                <a:pPr algn="ctr"/>
                <a14:m>
                  <m:oMathPara xmlns:m="http://schemas.openxmlformats.org/officeDocument/2006/math">
                    <m:oMathParaPr>
                      <m:jc m:val="centerGroup"/>
                    </m:oMathParaPr>
                    <m:oMath xmlns:m="http://schemas.openxmlformats.org/officeDocument/2006/math">
                      <m:r>
                        <a:rPr lang="en-US" sz="1800" b="0" i="1" smtClean="0">
                          <a:solidFill>
                            <a:schemeClr val="tx1">
                              <a:lumMod val="75000"/>
                              <a:lumOff val="25000"/>
                            </a:schemeClr>
                          </a:solidFill>
                          <a:latin typeface="Cambria Math" panose="02040503050406030204" pitchFamily="18" charset="0"/>
                          <a:ea typeface="Cambria Math" panose="02040503050406030204" pitchFamily="18" charset="0"/>
                        </a:rPr>
                        <m:t>𝑔</m:t>
                      </m:r>
                      <m:r>
                        <a:rPr lang="en-US" sz="1800" b="0" i="1" smtClean="0">
                          <a:solidFill>
                            <a:schemeClr val="tx1">
                              <a:lumMod val="75000"/>
                              <a:lumOff val="25000"/>
                            </a:schemeClr>
                          </a:solidFill>
                          <a:latin typeface="Cambria Math" panose="02040503050406030204" pitchFamily="18" charset="0"/>
                          <a:ea typeface="Cambria Math" panose="02040503050406030204" pitchFamily="18" charset="0"/>
                        </a:rPr>
                        <m:t>/</m:t>
                      </m:r>
                      <m:sSup>
                        <m:sSupPr>
                          <m:ctrlPr>
                            <a:rPr lang="en-US" sz="1800" b="0" i="1" smtClean="0">
                              <a:solidFill>
                                <a:schemeClr val="tx1">
                                  <a:lumMod val="75000"/>
                                  <a:lumOff val="25000"/>
                                </a:schemeClr>
                              </a:solidFill>
                              <a:latin typeface="Cambria Math" panose="02040503050406030204" pitchFamily="18" charset="0"/>
                              <a:ea typeface="Cambria Math" panose="02040503050406030204" pitchFamily="18" charset="0"/>
                            </a:rPr>
                          </m:ctrlPr>
                        </m:sSupPr>
                        <m:e>
                          <m:r>
                            <a:rPr lang="en-US" sz="1800" b="0" i="1" smtClean="0">
                              <a:solidFill>
                                <a:schemeClr val="tx1">
                                  <a:lumMod val="75000"/>
                                  <a:lumOff val="25000"/>
                                </a:schemeClr>
                              </a:solidFill>
                              <a:latin typeface="Cambria Math" panose="02040503050406030204" pitchFamily="18" charset="0"/>
                              <a:ea typeface="Cambria Math" panose="02040503050406030204" pitchFamily="18" charset="0"/>
                            </a:rPr>
                            <m:t>𝑚</m:t>
                          </m:r>
                        </m:e>
                        <m:sup>
                          <m:r>
                            <a:rPr lang="en-US" sz="1800" b="0" i="1" smtClean="0">
                              <a:solidFill>
                                <a:schemeClr val="tx1">
                                  <a:lumMod val="75000"/>
                                  <a:lumOff val="25000"/>
                                </a:schemeClr>
                              </a:solidFill>
                              <a:latin typeface="Cambria Math" panose="02040503050406030204" pitchFamily="18" charset="0"/>
                              <a:ea typeface="Cambria Math" panose="02040503050406030204" pitchFamily="18" charset="0"/>
                            </a:rPr>
                            <m:t>2</m:t>
                          </m:r>
                        </m:sup>
                      </m:sSup>
                    </m:oMath>
                  </m:oMathPara>
                </a14:m>
                <a:endParaRPr lang="en-US" sz="1800" i="1" dirty="0" smtClean="0">
                  <a:solidFill>
                    <a:schemeClr val="tx1">
                      <a:lumMod val="75000"/>
                      <a:lumOff val="25000"/>
                    </a:schemeClr>
                  </a:solidFill>
                  <a:latin typeface="Corbel" panose="020B0503020204020204" pitchFamily="34" charset="0"/>
                </a:endParaRPr>
              </a:p>
            </p:txBody>
          </p:sp>
        </mc:Choice>
        <mc:Fallback>
          <p:sp>
            <p:nvSpPr>
              <p:cNvPr id="27" name="TextBox 26"/>
              <p:cNvSpPr txBox="1">
                <a:spLocks noRot="1" noChangeAspect="1" noMove="1" noResize="1" noEditPoints="1" noAdjustHandles="1" noChangeArrowheads="1" noChangeShapeType="1" noTextEdit="1"/>
              </p:cNvSpPr>
              <p:nvPr/>
            </p:nvSpPr>
            <p:spPr>
              <a:xfrm>
                <a:off x="2197093" y="10672890"/>
                <a:ext cx="1305376" cy="914400"/>
              </a:xfrm>
              <a:prstGeom prst="rect">
                <a:avLst/>
              </a:prstGeom>
              <a:blipFill rotWithShape="0">
                <a:blip r:embed="rId9"/>
                <a:stretch>
                  <a:fillRect/>
                </a:stretch>
              </a:blipFill>
            </p:spPr>
            <p:txBody>
              <a:bodyPr/>
              <a:lstStyle/>
              <a:p>
                <a:r>
                  <a:rPr lang="en-US">
                    <a:noFill/>
                  </a:rPr>
                  <a:t> </a:t>
                </a:r>
              </a:p>
            </p:txBody>
          </p:sp>
        </mc:Fallback>
      </mc:AlternateContent>
      <p:sp>
        <p:nvSpPr>
          <p:cNvPr id="28" name="TextBox 27"/>
          <p:cNvSpPr txBox="1"/>
          <p:nvPr/>
        </p:nvSpPr>
        <p:spPr>
          <a:xfrm>
            <a:off x="384283" y="6871585"/>
            <a:ext cx="5729781" cy="2405336"/>
          </a:xfrm>
          <a:prstGeom prst="rect">
            <a:avLst/>
          </a:prstGeom>
          <a:noFill/>
        </p:spPr>
        <p:txBody>
          <a:bodyPr wrap="none" lIns="0" tIns="0" rIns="0" bIns="0" rtlCol="0" anchor="ctr">
            <a:noAutofit/>
          </a:bodyPr>
          <a:lstStyle/>
          <a:p>
            <a:pPr marL="285750" indent="-285750">
              <a:buFont typeface="Arial" panose="020B0604020202020204" pitchFamily="34" charset="0"/>
              <a:buChar char="•"/>
            </a:pPr>
            <a:r>
              <a:rPr lang="en-US" sz="1600" dirty="0" smtClean="0">
                <a:latin typeface="+mj-lt"/>
              </a:rPr>
              <a:t>Solar Sail propulsion is possible because of the ‘’photon pressure’’ phenomena.</a:t>
            </a:r>
          </a:p>
          <a:p>
            <a:r>
              <a:rPr lang="en-US" sz="1600" dirty="0" smtClean="0">
                <a:latin typeface="+mj-lt"/>
              </a:rPr>
              <a:t>Incident photons from sunlight on a sufficiently large and thin r</a:t>
            </a:r>
            <a:r>
              <a:rPr lang="en-US" sz="1600" dirty="0" smtClean="0">
                <a:latin typeface="+mj-lt"/>
              </a:rPr>
              <a:t>eflective</a:t>
            </a:r>
          </a:p>
          <a:p>
            <a:r>
              <a:rPr lang="en-US" sz="1600" dirty="0" smtClean="0">
                <a:latin typeface="+mj-lt"/>
              </a:rPr>
              <a:t>surface creates a momentum, a resultant force approximately</a:t>
            </a:r>
          </a:p>
          <a:p>
            <a:r>
              <a:rPr lang="en-US" sz="1600" dirty="0">
                <a:latin typeface="+mj-lt"/>
              </a:rPr>
              <a:t>p</a:t>
            </a:r>
            <a:r>
              <a:rPr lang="en-US" sz="1600" dirty="0" smtClean="0">
                <a:latin typeface="+mj-lt"/>
              </a:rPr>
              <a:t>erpendicular to the surface.</a:t>
            </a:r>
          </a:p>
          <a:p>
            <a:endParaRPr lang="en-US" sz="1600" dirty="0">
              <a:latin typeface="+mj-lt"/>
            </a:endParaRPr>
          </a:p>
          <a:p>
            <a:pPr marL="285750" indent="-285750">
              <a:buFont typeface="Arial" panose="020B0604020202020204" pitchFamily="34" charset="0"/>
              <a:buChar char="•"/>
            </a:pPr>
            <a:r>
              <a:rPr lang="en-US" sz="1600" dirty="0" smtClean="0">
                <a:latin typeface="+mj-lt"/>
              </a:rPr>
              <a:t>The force is small (about 9N per square kilometer of Sail at LEO)</a:t>
            </a:r>
          </a:p>
          <a:p>
            <a:r>
              <a:rPr lang="en-US" sz="1600" dirty="0" smtClean="0">
                <a:latin typeface="+mj-lt"/>
              </a:rPr>
              <a:t>but with constant acceleration and unlimited </a:t>
            </a:r>
            <a:r>
              <a:rPr lang="el-GR" sz="1600" dirty="0" smtClean="0">
                <a:latin typeface="+mj-lt"/>
              </a:rPr>
              <a:t>Δ</a:t>
            </a:r>
            <a:r>
              <a:rPr lang="en-US" sz="1600" dirty="0" smtClean="0">
                <a:latin typeface="+mj-lt"/>
              </a:rPr>
              <a:t>V.</a:t>
            </a:r>
          </a:p>
          <a:p>
            <a:endParaRPr lang="en-US" sz="1600" dirty="0">
              <a:latin typeface="+mj-lt"/>
            </a:endParaRPr>
          </a:p>
          <a:p>
            <a:pPr marL="285750" indent="-285750">
              <a:buFont typeface="Arial" panose="020B0604020202020204" pitchFamily="34" charset="0"/>
              <a:buChar char="•"/>
            </a:pPr>
            <a:r>
              <a:rPr lang="en-US" sz="1600" dirty="0" smtClean="0">
                <a:latin typeface="+mj-lt"/>
              </a:rPr>
              <a:t>The pressure, P on the reflector as a function of distance and incidence angle</a:t>
            </a:r>
            <a:endParaRPr lang="en-US" sz="1600" dirty="0">
              <a:latin typeface="+mj-lt"/>
            </a:endParaRPr>
          </a:p>
          <a:p>
            <a:pPr marL="285750" indent="-285750">
              <a:buFont typeface="Arial" panose="020B0604020202020204" pitchFamily="34" charset="0"/>
              <a:buChar char="•"/>
            </a:pPr>
            <a:endParaRPr lang="en-US" sz="1600" dirty="0" smtClean="0">
              <a:latin typeface="+mj-lt"/>
            </a:endParaRPr>
          </a:p>
        </p:txBody>
      </p:sp>
      <p:sp>
        <p:nvSpPr>
          <p:cNvPr id="40" name="TextBox 39"/>
          <p:cNvSpPr txBox="1"/>
          <p:nvPr/>
        </p:nvSpPr>
        <p:spPr>
          <a:xfrm>
            <a:off x="1072042" y="6200410"/>
            <a:ext cx="5245631" cy="369332"/>
          </a:xfrm>
          <a:prstGeom prst="rect">
            <a:avLst/>
          </a:prstGeom>
          <a:noFill/>
        </p:spPr>
        <p:txBody>
          <a:bodyPr wrap="square" lIns="0" tIns="0" rIns="0" bIns="0" rtlCol="0">
            <a:spAutoFit/>
          </a:bodyPr>
          <a:lstStyle/>
          <a:p>
            <a:r>
              <a:rPr lang="en-US" sz="2400" b="1" dirty="0" smtClean="0">
                <a:solidFill>
                  <a:schemeClr val="bg1"/>
                </a:solidFill>
                <a:effectLst>
                  <a:outerShdw blurRad="38100" dist="38100" dir="2700000" algn="tl">
                    <a:srgbClr val="000000">
                      <a:alpha val="43137"/>
                    </a:srgbClr>
                  </a:outerShdw>
                </a:effectLst>
                <a:latin typeface="Arial Black" panose="020B0A04020102020204" pitchFamily="34" charset="0"/>
              </a:rPr>
              <a:t>Theory &amp; Operating Principle</a:t>
            </a:r>
            <a:endParaRPr lang="en-US" sz="2400" b="1"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29" name="TextBox 28"/>
          <p:cNvSpPr txBox="1"/>
          <p:nvPr/>
        </p:nvSpPr>
        <p:spPr>
          <a:xfrm>
            <a:off x="388842" y="9838387"/>
            <a:ext cx="5729781" cy="623567"/>
          </a:xfrm>
          <a:prstGeom prst="rect">
            <a:avLst/>
          </a:prstGeom>
          <a:noFill/>
        </p:spPr>
        <p:txBody>
          <a:bodyPr wrap="none" lIns="0" tIns="0" rIns="0" bIns="0" rtlCol="0" anchor="ctr">
            <a:noAutofit/>
          </a:bodyPr>
          <a:lstStyle/>
          <a:p>
            <a:pPr marL="285750" indent="-285750">
              <a:buFont typeface="Arial" panose="020B0604020202020204" pitchFamily="34" charset="0"/>
              <a:buChar char="•"/>
            </a:pPr>
            <a:r>
              <a:rPr lang="en-US" sz="1600" dirty="0" smtClean="0">
                <a:latin typeface="+mj-lt"/>
              </a:rPr>
              <a:t>The Characteristic acceleration and Sail loading are given by the relations:</a:t>
            </a:r>
          </a:p>
          <a:p>
            <a:pPr marL="285750" indent="-285750">
              <a:buFont typeface="Arial" panose="020B0604020202020204" pitchFamily="34" charset="0"/>
              <a:buChar char="•"/>
            </a:pPr>
            <a:endParaRPr lang="en-US" sz="1600" dirty="0" smtClean="0">
              <a:latin typeface="+mj-lt"/>
            </a:endParaRPr>
          </a:p>
        </p:txBody>
      </p:sp>
      <p:sp>
        <p:nvSpPr>
          <p:cNvPr id="30" name="TextBox 29"/>
          <p:cNvSpPr txBox="1"/>
          <p:nvPr/>
        </p:nvSpPr>
        <p:spPr>
          <a:xfrm>
            <a:off x="336720" y="11683897"/>
            <a:ext cx="8803763" cy="623567"/>
          </a:xfrm>
          <a:prstGeom prst="rect">
            <a:avLst/>
          </a:prstGeom>
          <a:noFill/>
        </p:spPr>
        <p:txBody>
          <a:bodyPr wrap="none" lIns="0" tIns="0" rIns="0" bIns="0" rtlCol="0" anchor="ctr">
            <a:noAutofit/>
          </a:bodyPr>
          <a:lstStyle/>
          <a:p>
            <a:pPr marL="285750" indent="-285750">
              <a:buFont typeface="Arial" panose="020B0604020202020204" pitchFamily="34" charset="0"/>
              <a:buChar char="•"/>
            </a:pPr>
            <a:r>
              <a:rPr lang="en-US" sz="1600" dirty="0" smtClean="0">
                <a:latin typeface="+mj-lt"/>
              </a:rPr>
              <a:t>The Sail material are lightweight, ultra thin film (</a:t>
            </a:r>
            <a:r>
              <a:rPr lang="el-GR" sz="1600" dirty="0" smtClean="0">
                <a:latin typeface="+mj-lt"/>
              </a:rPr>
              <a:t>μ</a:t>
            </a:r>
            <a:r>
              <a:rPr lang="en-US" sz="1600" dirty="0" smtClean="0">
                <a:latin typeface="+mj-lt"/>
              </a:rPr>
              <a:t>m). Examples are Mylar and Aluminized Kapton</a:t>
            </a:r>
          </a:p>
          <a:p>
            <a:pPr marL="285750" indent="-285750">
              <a:buFont typeface="Arial" panose="020B0604020202020204" pitchFamily="34" charset="0"/>
              <a:buChar char="•"/>
            </a:pPr>
            <a:r>
              <a:rPr lang="en-US" sz="1600" dirty="0" smtClean="0">
                <a:latin typeface="+mj-lt"/>
              </a:rPr>
              <a:t>Attitude control can be achieved by tilting the Sail’s Centre of pressure and spacecraft Centre of mass</a:t>
            </a:r>
          </a:p>
          <a:p>
            <a:pPr marL="285750" indent="-285750">
              <a:buFont typeface="Arial" panose="020B0604020202020204" pitchFamily="34" charset="0"/>
              <a:buChar char="•"/>
            </a:pPr>
            <a:endParaRPr lang="en-US" sz="1600" dirty="0" smtClean="0">
              <a:latin typeface="+mj-lt"/>
            </a:endParaRPr>
          </a:p>
        </p:txBody>
      </p:sp>
      <p:pic>
        <p:nvPicPr>
          <p:cNvPr id="31" name="Picture 4" descr="https://o.remove.bg/downloads/621dd546-99e1-4a7f-ac6c-49ffcd85b405/download-removebg.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00973" y="412021"/>
            <a:ext cx="1658754" cy="1159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001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alpha val="12000"/>
                <a:lumMod val="87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Rectangle 8">
            <a:extLst>
              <a:ext uri="{C183D7F6-B498-43B3-948B-1728B52AA6E4}">
                <adec:decorative xmlns:adec="http://schemas.microsoft.com/office/drawing/2017/decorative" xmlns="" val="1"/>
              </a:ext>
            </a:extLst>
          </p:cNvPr>
          <p:cNvSpPr/>
          <p:nvPr/>
        </p:nvSpPr>
        <p:spPr>
          <a:xfrm>
            <a:off x="0" y="2247441"/>
            <a:ext cx="9601200" cy="10562835"/>
          </a:xfrm>
          <a:prstGeom prst="rect">
            <a:avLst/>
          </a:prstGeom>
          <a:gradFill flip="none" rotWithShape="0">
            <a:gsLst>
              <a:gs pos="100000">
                <a:srgbClr val="1F2229">
                  <a:alpha val="60000"/>
                </a:srgbClr>
              </a:gs>
              <a:gs pos="20000">
                <a:srgbClr val="1F2229">
                  <a:alpha val="91765"/>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5" hidden="1">
            <a:extLst>
              <a:ext uri="{FF2B5EF4-FFF2-40B4-BE49-F238E27FC236}">
                <a16:creationId xmlns:a16="http://schemas.microsoft.com/office/drawing/2014/main" xmlns="" id="{927BF0CE-9BB6-405C-A7AB-8E5D101F1A81}"/>
              </a:ext>
            </a:extLst>
          </p:cNvPr>
          <p:cNvSpPr>
            <a:spLocks noGrp="1"/>
          </p:cNvSpPr>
          <p:nvPr>
            <p:ph type="title"/>
          </p:nvPr>
        </p:nvSpPr>
        <p:spPr/>
        <p:txBody>
          <a:bodyPr/>
          <a:lstStyle/>
          <a:p>
            <a:r>
              <a:rPr lang="en-US" dirty="0"/>
              <a:t>Slide 1</a:t>
            </a:r>
          </a:p>
        </p:txBody>
      </p:sp>
      <p:sp>
        <p:nvSpPr>
          <p:cNvPr id="2" name="Rounded Rectangle 1"/>
          <p:cNvSpPr/>
          <p:nvPr/>
        </p:nvSpPr>
        <p:spPr>
          <a:xfrm>
            <a:off x="152401" y="195943"/>
            <a:ext cx="9128732" cy="8526872"/>
          </a:xfrm>
          <a:prstGeom prst="roundRect">
            <a:avLst>
              <a:gd name="adj" fmla="val 5776"/>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0731" y="238021"/>
            <a:ext cx="5883213" cy="419280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9865" y="4458566"/>
            <a:ext cx="7113804" cy="4260872"/>
          </a:xfrm>
          <a:prstGeom prst="rect">
            <a:avLst/>
          </a:prstGeom>
        </p:spPr>
      </p:pic>
      <p:sp>
        <p:nvSpPr>
          <p:cNvPr id="11" name="Rounded Rectangle 10"/>
          <p:cNvSpPr/>
          <p:nvPr/>
        </p:nvSpPr>
        <p:spPr>
          <a:xfrm>
            <a:off x="272164" y="8857273"/>
            <a:ext cx="8959709" cy="3642558"/>
          </a:xfrm>
          <a:prstGeom prst="roundRect">
            <a:avLst>
              <a:gd name="adj" fmla="val 5776"/>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C183D7F6-B498-43B3-948B-1728B52AA6E4}">
                <adec:decorative xmlns:adec="http://schemas.microsoft.com/office/drawing/2017/decorative" xmlns="" val="1"/>
              </a:ext>
            </a:extLst>
          </p:cNvPr>
          <p:cNvSpPr/>
          <p:nvPr/>
        </p:nvSpPr>
        <p:spPr>
          <a:xfrm>
            <a:off x="481835" y="8850637"/>
            <a:ext cx="8502269" cy="502107"/>
          </a:xfrm>
          <a:prstGeom prst="rect">
            <a:avLst/>
          </a:prstGeom>
          <a:gradFill flip="none" rotWithShape="1">
            <a:gsLst>
              <a:gs pos="99000">
                <a:schemeClr val="bg1">
                  <a:alpha val="0"/>
                  <a:lumMod val="0"/>
                  <a:lumOff val="100000"/>
                </a:schemeClr>
              </a:gs>
              <a:gs pos="8000">
                <a:srgbClr val="515A6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994914" y="8936114"/>
            <a:ext cx="2673273" cy="369332"/>
          </a:xfrm>
          <a:prstGeom prst="rect">
            <a:avLst/>
          </a:prstGeom>
          <a:noFill/>
        </p:spPr>
        <p:txBody>
          <a:bodyPr wrap="square" lIns="0" tIns="0" rIns="0" bIns="0" rtlCol="0">
            <a:spAutoFit/>
          </a:bodyPr>
          <a:lstStyle/>
          <a:p>
            <a:r>
              <a:rPr lang="en-US" sz="2400" b="1" dirty="0" smtClean="0">
                <a:solidFill>
                  <a:schemeClr val="bg1"/>
                </a:solidFill>
                <a:effectLst>
                  <a:outerShdw blurRad="38100" dist="38100" dir="2700000" algn="tl">
                    <a:srgbClr val="000000">
                      <a:alpha val="43137"/>
                    </a:srgbClr>
                  </a:outerShdw>
                </a:effectLst>
                <a:latin typeface="Arial Black" panose="020B0A04020102020204" pitchFamily="34" charset="0"/>
              </a:rPr>
              <a:t>State-of-the-Art</a:t>
            </a:r>
            <a:endParaRPr lang="en-US" sz="2400" b="1"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15" name="TextBox 14">
            <a:extLst>
              <a:ext uri="{FF2B5EF4-FFF2-40B4-BE49-F238E27FC236}">
                <a16:creationId xmlns:a16="http://schemas.microsoft.com/office/drawing/2014/main" xmlns="" id="{86D2B746-2878-4D20-9AFC-71E12C7B7002}"/>
              </a:ext>
            </a:extLst>
          </p:cNvPr>
          <p:cNvSpPr txBox="1"/>
          <p:nvPr/>
        </p:nvSpPr>
        <p:spPr>
          <a:xfrm>
            <a:off x="7633944" y="12555314"/>
            <a:ext cx="1877700" cy="222057"/>
          </a:xfrm>
          <a:prstGeom prst="rect">
            <a:avLst/>
          </a:prstGeom>
          <a:noFill/>
        </p:spPr>
        <p:txBody>
          <a:bodyPr wrap="square" lIns="0" tIns="0" rIns="0" bIns="0" rtlCol="0">
            <a:noAutofit/>
          </a:bodyPr>
          <a:lstStyle/>
          <a:p>
            <a:pPr algn="ctr"/>
            <a:r>
              <a:rPr lang="en-US" sz="1400" b="1" spc="-90" dirty="0" smtClean="0">
                <a:solidFill>
                  <a:schemeClr val="bg1"/>
                </a:solidFill>
                <a:latin typeface="+mj-lt"/>
              </a:rPr>
              <a:t>Page </a:t>
            </a:r>
            <a:r>
              <a:rPr lang="en-US" sz="1400" b="1" spc="-90" dirty="0" smtClean="0">
                <a:solidFill>
                  <a:schemeClr val="bg1"/>
                </a:solidFill>
                <a:latin typeface="+mj-lt"/>
              </a:rPr>
              <a:t>2 of </a:t>
            </a:r>
            <a:r>
              <a:rPr lang="en-US" sz="1400" b="1" spc="-90" dirty="0" smtClean="0">
                <a:solidFill>
                  <a:schemeClr val="bg1"/>
                </a:solidFill>
                <a:latin typeface="+mj-lt"/>
              </a:rPr>
              <a:t>3</a:t>
            </a:r>
            <a:endParaRPr lang="en-US" sz="1400" b="1" spc="-90" noProof="1">
              <a:solidFill>
                <a:schemeClr val="bg1"/>
              </a:solidFill>
              <a:latin typeface="Arial Black" panose="020B0A04020102020204" pitchFamily="34" charset="0"/>
            </a:endParaRPr>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0283" y="12510158"/>
            <a:ext cx="261240" cy="29433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8534" y="9337493"/>
            <a:ext cx="5782496" cy="3110583"/>
          </a:xfrm>
          <a:prstGeom prst="rect">
            <a:avLst/>
          </a:prstGeom>
        </p:spPr>
      </p:pic>
      <p:pic>
        <p:nvPicPr>
          <p:cNvPr id="6" name="Picture 5"/>
          <p:cNvPicPr>
            <a:picLocks noChangeAspect="1"/>
          </p:cNvPicPr>
          <p:nvPr/>
        </p:nvPicPr>
        <p:blipFill rotWithShape="1">
          <a:blip r:embed="rId6">
            <a:extLst>
              <a:ext uri="{28A0092B-C50C-407E-A947-70E740481C1C}">
                <a14:useLocalDpi xmlns:a14="http://schemas.microsoft.com/office/drawing/2010/main" val="0"/>
              </a:ext>
            </a:extLst>
          </a:blip>
          <a:srcRect l="42892"/>
          <a:stretch/>
        </p:blipFill>
        <p:spPr>
          <a:xfrm>
            <a:off x="6255755" y="9356387"/>
            <a:ext cx="2937001" cy="2867571"/>
          </a:xfrm>
          <a:prstGeom prst="rect">
            <a:avLst/>
          </a:prstGeom>
        </p:spPr>
      </p:pic>
      <p:sp>
        <p:nvSpPr>
          <p:cNvPr id="13" name="Oval 12">
            <a:extLst>
              <a:ext uri="{C183D7F6-B498-43B3-948B-1728B52AA6E4}">
                <adec:decorative xmlns:adec="http://schemas.microsoft.com/office/drawing/2017/decorative" xmlns="" val="1"/>
              </a:ext>
            </a:extLst>
          </p:cNvPr>
          <p:cNvSpPr/>
          <p:nvPr/>
        </p:nvSpPr>
        <p:spPr>
          <a:xfrm>
            <a:off x="152401" y="8834871"/>
            <a:ext cx="746432" cy="746432"/>
          </a:xfrm>
          <a:prstGeom prst="ellipse">
            <a:avLst/>
          </a:prstGeom>
          <a:solidFill>
            <a:srgbClr val="FF0000"/>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latin typeface="Arial Black" panose="020B0A04020102020204" pitchFamily="34" charset="0"/>
              </a:rPr>
              <a:t>3</a:t>
            </a:r>
            <a:endParaRPr lang="en-US" sz="2800" dirty="0">
              <a:effectLst>
                <a:outerShdw blurRad="38100" dist="38100" dir="2700000" algn="tl">
                  <a:srgbClr val="000000">
                    <a:alpha val="43137"/>
                  </a:srgbClr>
                </a:outerShdw>
              </a:effectLst>
              <a:latin typeface="Arial Black" panose="020B0A04020102020204" pitchFamily="34" charset="0"/>
            </a:endParaRPr>
          </a:p>
        </p:txBody>
      </p:sp>
      <p:sp>
        <p:nvSpPr>
          <p:cNvPr id="18" name="TextBox 17"/>
          <p:cNvSpPr txBox="1"/>
          <p:nvPr/>
        </p:nvSpPr>
        <p:spPr>
          <a:xfrm>
            <a:off x="6386025" y="12246536"/>
            <a:ext cx="2784153" cy="224118"/>
          </a:xfrm>
          <a:prstGeom prst="rect">
            <a:avLst/>
          </a:prstGeom>
          <a:noFill/>
        </p:spPr>
        <p:txBody>
          <a:bodyPr wrap="square" lIns="0" tIns="0" rIns="0" bIns="0" rtlCol="0" anchor="ctr">
            <a:noAutofit/>
          </a:bodyPr>
          <a:lstStyle/>
          <a:p>
            <a:pPr algn="ctr"/>
            <a:r>
              <a:rPr lang="en-US" sz="1400" b="1" dirty="0" smtClean="0">
                <a:latin typeface="+mj-lt"/>
              </a:rPr>
              <a:t>Ikaros’ Sail fully deployed in space</a:t>
            </a:r>
            <a:endParaRPr lang="en-US" sz="1200" b="1" dirty="0" smtClean="0">
              <a:latin typeface="+mj-lt"/>
            </a:endParaRPr>
          </a:p>
        </p:txBody>
      </p:sp>
    </p:spTree>
    <p:extLst>
      <p:ext uri="{BB962C8B-B14F-4D97-AF65-F5344CB8AC3E}">
        <p14:creationId xmlns:p14="http://schemas.microsoft.com/office/powerpoint/2010/main" val="3640747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alpha val="12000"/>
                <a:lumMod val="87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Rectangle 5">
            <a:extLst>
              <a:ext uri="{C183D7F6-B498-43B3-948B-1728B52AA6E4}">
                <adec:decorative xmlns:adec="http://schemas.microsoft.com/office/drawing/2017/decorative" xmlns="" val="1"/>
              </a:ext>
            </a:extLst>
          </p:cNvPr>
          <p:cNvSpPr/>
          <p:nvPr/>
        </p:nvSpPr>
        <p:spPr>
          <a:xfrm>
            <a:off x="7283" y="1966823"/>
            <a:ext cx="9601200" cy="10735879"/>
          </a:xfrm>
          <a:prstGeom prst="rect">
            <a:avLst/>
          </a:prstGeom>
          <a:gradFill flip="none" rotWithShape="0">
            <a:gsLst>
              <a:gs pos="100000">
                <a:srgbClr val="1F2229">
                  <a:alpha val="60000"/>
                </a:srgbClr>
              </a:gs>
              <a:gs pos="20000">
                <a:srgbClr val="1F2229">
                  <a:alpha val="91765"/>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5" hidden="1">
            <a:extLst>
              <a:ext uri="{FF2B5EF4-FFF2-40B4-BE49-F238E27FC236}">
                <a16:creationId xmlns:a16="http://schemas.microsoft.com/office/drawing/2014/main" xmlns="" id="{927BF0CE-9BB6-405C-A7AB-8E5D101F1A81}"/>
              </a:ext>
            </a:extLst>
          </p:cNvPr>
          <p:cNvSpPr>
            <a:spLocks noGrp="1"/>
          </p:cNvSpPr>
          <p:nvPr>
            <p:ph type="title"/>
          </p:nvPr>
        </p:nvSpPr>
        <p:spPr/>
        <p:txBody>
          <a:bodyPr/>
          <a:lstStyle/>
          <a:p>
            <a:r>
              <a:rPr lang="en-US" dirty="0"/>
              <a:t>Slide 1</a:t>
            </a:r>
          </a:p>
        </p:txBody>
      </p:sp>
      <p:sp>
        <p:nvSpPr>
          <p:cNvPr id="2" name="Rounded Rectangle 1"/>
          <p:cNvSpPr/>
          <p:nvPr/>
        </p:nvSpPr>
        <p:spPr>
          <a:xfrm>
            <a:off x="331062" y="6226675"/>
            <a:ext cx="8959709" cy="1934892"/>
          </a:xfrm>
          <a:prstGeom prst="roundRect">
            <a:avLst>
              <a:gd name="adj" fmla="val 5776"/>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357281" y="8365864"/>
            <a:ext cx="8959709" cy="3849221"/>
          </a:xfrm>
          <a:prstGeom prst="roundRect">
            <a:avLst>
              <a:gd name="adj" fmla="val 5776"/>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200" dirty="0" smtClean="0">
              <a:solidFill>
                <a:schemeClr val="tx1"/>
              </a:solidFill>
              <a:latin typeface="+mj-lt"/>
            </a:endParaRPr>
          </a:p>
          <a:p>
            <a:endParaRPr lang="en-US" sz="1200" dirty="0">
              <a:solidFill>
                <a:schemeClr val="tx1"/>
              </a:solidFill>
              <a:latin typeface="+mj-lt"/>
            </a:endParaRPr>
          </a:p>
          <a:p>
            <a:endParaRPr lang="en-US" sz="1200" dirty="0" smtClean="0">
              <a:solidFill>
                <a:schemeClr val="tx1"/>
              </a:solidFill>
              <a:latin typeface="+mj-lt"/>
            </a:endParaRPr>
          </a:p>
          <a:p>
            <a:endParaRPr lang="en-US" sz="1200" dirty="0" smtClean="0">
              <a:solidFill>
                <a:schemeClr val="tx1"/>
              </a:solidFill>
              <a:latin typeface="+mj-lt"/>
            </a:endParaRPr>
          </a:p>
          <a:p>
            <a:endParaRPr lang="en-US" sz="1200" dirty="0" smtClean="0">
              <a:solidFill>
                <a:schemeClr val="tx1"/>
              </a:solidFill>
              <a:latin typeface="+mj-lt"/>
            </a:endParaRPr>
          </a:p>
          <a:p>
            <a:endParaRPr lang="en-US" sz="1200" dirty="0">
              <a:solidFill>
                <a:schemeClr val="tx1"/>
              </a:solidFill>
              <a:latin typeface="+mj-lt"/>
            </a:endParaRPr>
          </a:p>
          <a:p>
            <a:endParaRPr lang="en-US" sz="1200" dirty="0" smtClean="0">
              <a:solidFill>
                <a:schemeClr val="tx1"/>
              </a:solidFill>
              <a:latin typeface="+mj-lt"/>
            </a:endParaRPr>
          </a:p>
          <a:p>
            <a:r>
              <a:rPr lang="en-US" sz="1400" dirty="0" smtClean="0">
                <a:solidFill>
                  <a:schemeClr val="tx1"/>
                </a:solidFill>
                <a:latin typeface="+mj-lt"/>
              </a:rPr>
              <a:t>[</a:t>
            </a:r>
            <a:r>
              <a:rPr lang="en-US" sz="1400" dirty="0">
                <a:solidFill>
                  <a:schemeClr val="tx1"/>
                </a:solidFill>
                <a:latin typeface="+mj-lt"/>
              </a:rPr>
              <a:t>1]	J. A. Atchison and M. A. Peck, “A passive, sun-pointing, millimeter-scale solar sail,” Acta Astronautica, vol. 67, no. 1–2, pp. 108–121, Jul. 2010.</a:t>
            </a:r>
          </a:p>
          <a:p>
            <a:r>
              <a:rPr lang="en-US" sz="1400" dirty="0">
                <a:solidFill>
                  <a:schemeClr val="tx1"/>
                </a:solidFill>
                <a:latin typeface="+mj-lt"/>
              </a:rPr>
              <a:t>[2]	Y. Tsuda et al., “Achievement of IKAROS — Japanese deep space solar sail demonstration mission,” Acta Astronautica, vol. 82, no. 2, pp. 183–188, Feb. 2013.</a:t>
            </a:r>
          </a:p>
          <a:p>
            <a:r>
              <a:rPr lang="en-US" sz="1400" dirty="0">
                <a:solidFill>
                  <a:schemeClr val="tx1"/>
                </a:solidFill>
                <a:latin typeface="+mj-lt"/>
              </a:rPr>
              <a:t>[3]	I. Funaki, “Overview of Sail Propulsion for Space Flight,” p. 42.</a:t>
            </a:r>
          </a:p>
          <a:p>
            <a:r>
              <a:rPr lang="en-US" sz="1400" dirty="0">
                <a:solidFill>
                  <a:schemeClr val="tx1"/>
                </a:solidFill>
                <a:latin typeface="+mj-lt"/>
              </a:rPr>
              <a:t>[4]	M. Macdonald and C. McInnes, “Solar sail science mission applications and advancement,” Advances in Space Research, vol. 48, no. 11, pp. 1702–1716, Dec. 2011.</a:t>
            </a:r>
          </a:p>
          <a:p>
            <a:r>
              <a:rPr lang="en-US" sz="1400" dirty="0">
                <a:solidFill>
                  <a:schemeClr val="tx1"/>
                </a:solidFill>
                <a:latin typeface="+mj-lt"/>
              </a:rPr>
              <a:t>[5]	L. Johnson, R. Young, E. Montgomery, and D. Alhorn, “Status of solar sail technology within NASA,” Advances in Space Research, vol. 48, no. 11, pp. 1687–1694, Dec. 2011</a:t>
            </a:r>
            <a:r>
              <a:rPr lang="en-US" sz="1400" dirty="0" smtClean="0">
                <a:solidFill>
                  <a:schemeClr val="tx1"/>
                </a:solidFill>
                <a:latin typeface="+mj-lt"/>
              </a:rPr>
              <a:t>.</a:t>
            </a:r>
          </a:p>
          <a:p>
            <a:r>
              <a:rPr lang="en-US" sz="1400" dirty="0">
                <a:solidFill>
                  <a:schemeClr val="tx1"/>
                </a:solidFill>
                <a:latin typeface="+mj-lt"/>
              </a:rPr>
              <a:t>[6]	J. Les, “20120015076.pdf.” [Online]. Available: https://ntrs.nasa.gov/archive/nasa/casi.ntrs.nasa.gov/20120015076.pdf. [Accessed: 27-Jul-2019</a:t>
            </a:r>
            <a:r>
              <a:rPr lang="en-US" sz="1400" dirty="0" smtClean="0">
                <a:solidFill>
                  <a:schemeClr val="tx1"/>
                </a:solidFill>
                <a:latin typeface="+mj-lt"/>
              </a:rPr>
              <a:t>].</a:t>
            </a:r>
          </a:p>
          <a:p>
            <a:r>
              <a:rPr lang="en-US" sz="1400" dirty="0">
                <a:solidFill>
                  <a:schemeClr val="tx1"/>
                </a:solidFill>
                <a:latin typeface="+mj-lt"/>
              </a:rPr>
              <a:t>[7]	J. Les, “20160005683.pdf.” [Online]. Available: https://ntrs.nasa.gov/archive/nasa/casi.ntrs.nasa.gov/20160005683.pdf. [Accessed: 27-Jul-2019].</a:t>
            </a:r>
          </a:p>
          <a:p>
            <a:endParaRPr lang="en-US" sz="1400" dirty="0">
              <a:solidFill>
                <a:schemeClr val="tx1"/>
              </a:solidFill>
              <a:latin typeface="+mj-lt"/>
            </a:endParaRPr>
          </a:p>
          <a:p>
            <a:endParaRPr lang="en-US" sz="1400" dirty="0">
              <a:solidFill>
                <a:schemeClr val="tx1"/>
              </a:solidFill>
              <a:latin typeface="+mj-lt"/>
            </a:endParaRPr>
          </a:p>
          <a:p>
            <a:pPr algn="ctr"/>
            <a:endParaRPr lang="en-US" dirty="0"/>
          </a:p>
        </p:txBody>
      </p:sp>
      <p:sp>
        <p:nvSpPr>
          <p:cNvPr id="7" name="Rectangle 6">
            <a:extLst>
              <a:ext uri="{C183D7F6-B498-43B3-948B-1728B52AA6E4}">
                <adec:decorative xmlns:adec="http://schemas.microsoft.com/office/drawing/2017/decorative" xmlns="" val="1"/>
              </a:ext>
            </a:extLst>
          </p:cNvPr>
          <p:cNvSpPr/>
          <p:nvPr/>
        </p:nvSpPr>
        <p:spPr>
          <a:xfrm>
            <a:off x="540733" y="8362382"/>
            <a:ext cx="8502269" cy="502107"/>
          </a:xfrm>
          <a:prstGeom prst="rect">
            <a:avLst/>
          </a:prstGeom>
          <a:gradFill flip="none" rotWithShape="1">
            <a:gsLst>
              <a:gs pos="99000">
                <a:schemeClr val="bg1">
                  <a:alpha val="0"/>
                  <a:lumMod val="0"/>
                  <a:lumOff val="100000"/>
                </a:schemeClr>
              </a:gs>
              <a:gs pos="8000">
                <a:srgbClr val="515A6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C183D7F6-B498-43B3-948B-1728B52AA6E4}">
                <adec:decorative xmlns:adec="http://schemas.microsoft.com/office/drawing/2017/decorative" xmlns="" val="1"/>
              </a:ext>
            </a:extLst>
          </p:cNvPr>
          <p:cNvSpPr/>
          <p:nvPr/>
        </p:nvSpPr>
        <p:spPr>
          <a:xfrm>
            <a:off x="211299" y="8346616"/>
            <a:ext cx="746432" cy="746432"/>
          </a:xfrm>
          <a:prstGeom prst="ellipse">
            <a:avLst/>
          </a:prstGeom>
          <a:solidFill>
            <a:srgbClr val="E25E9D"/>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effectLst>
                  <a:outerShdw blurRad="38100" dist="38100" dir="2700000" algn="tl">
                    <a:srgbClr val="000000">
                      <a:alpha val="43137"/>
                    </a:srgbClr>
                  </a:outerShdw>
                </a:effectLst>
                <a:latin typeface="Arial Black" panose="020B0A04020102020204" pitchFamily="34" charset="0"/>
              </a:rPr>
              <a:t>5</a:t>
            </a:r>
            <a:endParaRPr lang="en-US" sz="2800" dirty="0">
              <a:effectLst>
                <a:outerShdw blurRad="38100" dist="38100" dir="2700000" algn="tl">
                  <a:srgbClr val="000000">
                    <a:alpha val="43137"/>
                  </a:srgbClr>
                </a:outerShdw>
              </a:effectLst>
              <a:latin typeface="Arial Black" panose="020B0A04020102020204" pitchFamily="34" charset="0"/>
            </a:endParaRPr>
          </a:p>
        </p:txBody>
      </p:sp>
      <p:sp>
        <p:nvSpPr>
          <p:cNvPr id="9" name="TextBox 8"/>
          <p:cNvSpPr txBox="1"/>
          <p:nvPr/>
        </p:nvSpPr>
        <p:spPr>
          <a:xfrm>
            <a:off x="1053812" y="8447859"/>
            <a:ext cx="2673273" cy="369332"/>
          </a:xfrm>
          <a:prstGeom prst="rect">
            <a:avLst/>
          </a:prstGeom>
          <a:noFill/>
        </p:spPr>
        <p:txBody>
          <a:bodyPr wrap="square" lIns="0" tIns="0" rIns="0" bIns="0" rtlCol="0">
            <a:spAutoFit/>
          </a:bodyPr>
          <a:lstStyle/>
          <a:p>
            <a:r>
              <a:rPr lang="en-US" sz="2400" b="1" dirty="0" smtClean="0">
                <a:solidFill>
                  <a:schemeClr val="bg1"/>
                </a:solidFill>
                <a:effectLst>
                  <a:outerShdw blurRad="38100" dist="38100" dir="2700000" algn="tl">
                    <a:srgbClr val="000000">
                      <a:alpha val="43137"/>
                    </a:srgbClr>
                  </a:outerShdw>
                </a:effectLst>
                <a:latin typeface="Arial Black" panose="020B0A04020102020204" pitchFamily="34" charset="0"/>
              </a:rPr>
              <a:t>References</a:t>
            </a:r>
            <a:endParaRPr lang="en-US" sz="2400" b="1"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10" name="Rectangle 9">
            <a:extLst>
              <a:ext uri="{C183D7F6-B498-43B3-948B-1728B52AA6E4}">
                <adec:decorative xmlns:adec="http://schemas.microsoft.com/office/drawing/2017/decorative" xmlns="" val="1"/>
              </a:ext>
            </a:extLst>
          </p:cNvPr>
          <p:cNvSpPr/>
          <p:nvPr/>
        </p:nvSpPr>
        <p:spPr>
          <a:xfrm>
            <a:off x="540733" y="6210948"/>
            <a:ext cx="8502269" cy="502107"/>
          </a:xfrm>
          <a:prstGeom prst="rect">
            <a:avLst/>
          </a:prstGeom>
          <a:gradFill flip="none" rotWithShape="1">
            <a:gsLst>
              <a:gs pos="99000">
                <a:schemeClr val="bg1">
                  <a:alpha val="0"/>
                  <a:lumMod val="0"/>
                  <a:lumOff val="100000"/>
                </a:schemeClr>
              </a:gs>
              <a:gs pos="8000">
                <a:srgbClr val="515A6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C183D7F6-B498-43B3-948B-1728B52AA6E4}">
                <adec:decorative xmlns:adec="http://schemas.microsoft.com/office/drawing/2017/decorative" xmlns="" val="1"/>
              </a:ext>
            </a:extLst>
          </p:cNvPr>
          <p:cNvSpPr/>
          <p:nvPr/>
        </p:nvSpPr>
        <p:spPr>
          <a:xfrm>
            <a:off x="211299" y="6195182"/>
            <a:ext cx="746432" cy="746432"/>
          </a:xfrm>
          <a:prstGeom prst="ellipse">
            <a:avLst/>
          </a:prstGeom>
          <a:solidFill>
            <a:srgbClr val="7030A0"/>
          </a:solidFill>
          <a:ln w="254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effectLst>
                  <a:outerShdw blurRad="38100" dist="38100" dir="2700000" algn="tl">
                    <a:srgbClr val="000000">
                      <a:alpha val="43137"/>
                    </a:srgbClr>
                  </a:outerShdw>
                </a:effectLst>
                <a:latin typeface="Arial Black" panose="020B0A04020102020204" pitchFamily="34" charset="0"/>
              </a:rPr>
              <a:t>4</a:t>
            </a:r>
            <a:endParaRPr lang="en-US" sz="2800" dirty="0">
              <a:effectLst>
                <a:outerShdw blurRad="38100" dist="38100" dir="2700000" algn="tl">
                  <a:srgbClr val="000000">
                    <a:alpha val="43137"/>
                  </a:srgbClr>
                </a:outerShdw>
              </a:effectLst>
              <a:latin typeface="Arial Black" panose="020B0A04020102020204" pitchFamily="34" charset="0"/>
            </a:endParaRPr>
          </a:p>
        </p:txBody>
      </p:sp>
      <p:sp>
        <p:nvSpPr>
          <p:cNvPr id="12" name="TextBox 11"/>
          <p:cNvSpPr txBox="1"/>
          <p:nvPr/>
        </p:nvSpPr>
        <p:spPr>
          <a:xfrm>
            <a:off x="1053812" y="6296425"/>
            <a:ext cx="2673273" cy="369332"/>
          </a:xfrm>
          <a:prstGeom prst="rect">
            <a:avLst/>
          </a:prstGeom>
          <a:noFill/>
        </p:spPr>
        <p:txBody>
          <a:bodyPr wrap="square" lIns="0" tIns="0" rIns="0" bIns="0" rtlCol="0">
            <a:spAutoFit/>
          </a:bodyPr>
          <a:lstStyle/>
          <a:p>
            <a:r>
              <a:rPr lang="en-US" sz="2400" b="1" dirty="0" smtClean="0">
                <a:solidFill>
                  <a:schemeClr val="bg1"/>
                </a:solidFill>
                <a:effectLst>
                  <a:outerShdw blurRad="38100" dist="38100" dir="2700000" algn="tl">
                    <a:srgbClr val="000000">
                      <a:alpha val="43137"/>
                    </a:srgbClr>
                  </a:outerShdw>
                </a:effectLst>
                <a:latin typeface="Arial Black" panose="020B0A04020102020204" pitchFamily="34" charset="0"/>
              </a:rPr>
              <a:t>Conclusion</a:t>
            </a:r>
            <a:endParaRPr lang="en-US" sz="2400" b="1" dirty="0">
              <a:solidFill>
                <a:schemeClr val="bg1"/>
              </a:solidFill>
              <a:effectLst>
                <a:outerShdw blurRad="38100" dist="38100" dir="2700000" algn="tl">
                  <a:srgbClr val="000000">
                    <a:alpha val="43137"/>
                  </a:srgbClr>
                </a:outerShdw>
              </a:effectLst>
              <a:latin typeface="Arial Black" panose="020B0A04020102020204" pitchFamily="34" charset="0"/>
            </a:endParaRPr>
          </a:p>
        </p:txBody>
      </p:sp>
      <p:sp>
        <p:nvSpPr>
          <p:cNvPr id="3" name="TextBox 2"/>
          <p:cNvSpPr txBox="1"/>
          <p:nvPr/>
        </p:nvSpPr>
        <p:spPr>
          <a:xfrm>
            <a:off x="4689745" y="9598714"/>
            <a:ext cx="45719" cy="45719"/>
          </a:xfrm>
          <a:prstGeom prst="rect">
            <a:avLst/>
          </a:prstGeom>
          <a:noFill/>
        </p:spPr>
        <p:txBody>
          <a:bodyPr wrap="square" lIns="0" tIns="0" rIns="0" bIns="0" rtlCol="0" anchor="ctr">
            <a:noAutofit/>
          </a:bodyPr>
          <a:lstStyle/>
          <a:p>
            <a:pPr algn="ctr"/>
            <a:endParaRPr lang="en-US" sz="2800" b="1" dirty="0" smtClean="0">
              <a:solidFill>
                <a:schemeClr val="bg1"/>
              </a:solidFill>
              <a:latin typeface="Corbel" panose="020B0503020204020204" pitchFamily="34" charset="0"/>
            </a:endParaRPr>
          </a:p>
        </p:txBody>
      </p:sp>
      <p:sp>
        <p:nvSpPr>
          <p:cNvPr id="18" name="Rounded Rectangle 17"/>
          <p:cNvSpPr/>
          <p:nvPr/>
        </p:nvSpPr>
        <p:spPr>
          <a:xfrm>
            <a:off x="255609" y="109067"/>
            <a:ext cx="8959709" cy="5958799"/>
          </a:xfrm>
          <a:prstGeom prst="roundRect">
            <a:avLst>
              <a:gd name="adj" fmla="val 5776"/>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615" y="2903732"/>
            <a:ext cx="4339958" cy="2854263"/>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0670" y="2914618"/>
            <a:ext cx="4152332" cy="2817850"/>
          </a:xfrm>
          <a:prstGeom prst="rect">
            <a:avLst/>
          </a:prstGeom>
        </p:spPr>
      </p:pic>
      <p:sp>
        <p:nvSpPr>
          <p:cNvPr id="19" name="TextBox 18"/>
          <p:cNvSpPr txBox="1"/>
          <p:nvPr/>
        </p:nvSpPr>
        <p:spPr>
          <a:xfrm>
            <a:off x="1824265" y="5742419"/>
            <a:ext cx="1622657" cy="253076"/>
          </a:xfrm>
          <a:prstGeom prst="rect">
            <a:avLst/>
          </a:prstGeom>
          <a:noFill/>
        </p:spPr>
        <p:txBody>
          <a:bodyPr wrap="square" lIns="0" tIns="0" rIns="0" bIns="0" rtlCol="0" anchor="ctr">
            <a:noAutofit/>
          </a:bodyPr>
          <a:lstStyle/>
          <a:p>
            <a:pPr algn="ctr"/>
            <a:r>
              <a:rPr lang="en-US" sz="1400" dirty="0" smtClean="0">
                <a:latin typeface="+mj-lt"/>
              </a:rPr>
              <a:t>NanoSail-D</a:t>
            </a:r>
            <a:endParaRPr lang="en-US" sz="1200" dirty="0" smtClean="0">
              <a:latin typeface="+mj-lt"/>
            </a:endParaRPr>
          </a:p>
        </p:txBody>
      </p:sp>
      <p:sp>
        <p:nvSpPr>
          <p:cNvPr id="22" name="TextBox 21"/>
          <p:cNvSpPr txBox="1"/>
          <p:nvPr/>
        </p:nvSpPr>
        <p:spPr>
          <a:xfrm>
            <a:off x="5497507" y="5748234"/>
            <a:ext cx="3042323" cy="248181"/>
          </a:xfrm>
          <a:prstGeom prst="rect">
            <a:avLst/>
          </a:prstGeom>
          <a:noFill/>
        </p:spPr>
        <p:txBody>
          <a:bodyPr wrap="square" lIns="0" tIns="0" rIns="0" bIns="0" rtlCol="0" anchor="ctr">
            <a:noAutofit/>
          </a:bodyPr>
          <a:lstStyle/>
          <a:p>
            <a:pPr algn="ctr"/>
            <a:r>
              <a:rPr lang="en-US" sz="1400" dirty="0" smtClean="0">
                <a:latin typeface="+mj-lt"/>
              </a:rPr>
              <a:t>NanoSail-D ground deployment test</a:t>
            </a:r>
            <a:endParaRPr lang="en-US" sz="1200" dirty="0" smtClean="0">
              <a:latin typeface="+mj-lt"/>
            </a:endParaRPr>
          </a:p>
        </p:txBody>
      </p:sp>
      <p:sp>
        <p:nvSpPr>
          <p:cNvPr id="25" name="TextBox 24">
            <a:extLst>
              <a:ext uri="{FF2B5EF4-FFF2-40B4-BE49-F238E27FC236}">
                <a16:creationId xmlns:a16="http://schemas.microsoft.com/office/drawing/2014/main" xmlns="" id="{86D2B746-2878-4D20-9AFC-71E12C7B7002}"/>
              </a:ext>
            </a:extLst>
          </p:cNvPr>
          <p:cNvSpPr txBox="1"/>
          <p:nvPr/>
        </p:nvSpPr>
        <p:spPr>
          <a:xfrm>
            <a:off x="7701524" y="12402129"/>
            <a:ext cx="1877700" cy="222057"/>
          </a:xfrm>
          <a:prstGeom prst="rect">
            <a:avLst/>
          </a:prstGeom>
          <a:noFill/>
        </p:spPr>
        <p:txBody>
          <a:bodyPr wrap="square" lIns="0" tIns="0" rIns="0" bIns="0" rtlCol="0">
            <a:noAutofit/>
          </a:bodyPr>
          <a:lstStyle/>
          <a:p>
            <a:pPr algn="ctr"/>
            <a:r>
              <a:rPr lang="en-US" sz="1400" b="1" spc="-90" dirty="0" smtClean="0">
                <a:solidFill>
                  <a:schemeClr val="bg1"/>
                </a:solidFill>
                <a:latin typeface="+mj-lt"/>
              </a:rPr>
              <a:t>Page </a:t>
            </a:r>
            <a:r>
              <a:rPr lang="en-US" sz="1400" b="1" spc="-90" dirty="0" smtClean="0">
                <a:solidFill>
                  <a:schemeClr val="bg1"/>
                </a:solidFill>
                <a:latin typeface="+mj-lt"/>
              </a:rPr>
              <a:t>3 </a:t>
            </a:r>
            <a:r>
              <a:rPr lang="en-US" sz="1400" b="1" spc="-90" dirty="0" smtClean="0">
                <a:solidFill>
                  <a:schemeClr val="bg1"/>
                </a:solidFill>
                <a:latin typeface="+mj-lt"/>
              </a:rPr>
              <a:t>of 3</a:t>
            </a:r>
            <a:endParaRPr lang="en-US" sz="1400" b="1" spc="-90" noProof="1">
              <a:solidFill>
                <a:schemeClr val="bg1"/>
              </a:solidFill>
              <a:latin typeface="Arial Black" panose="020B0A04020102020204" pitchFamily="34" charset="0"/>
            </a:endParaRPr>
          </a:p>
        </p:txBody>
      </p:sp>
      <p:pic>
        <p:nvPicPr>
          <p:cNvPr id="26" name="Picture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87863" y="12368262"/>
            <a:ext cx="261240" cy="294330"/>
          </a:xfrm>
          <a:prstGeom prst="rect">
            <a:avLst/>
          </a:prstGeom>
        </p:spPr>
      </p:pic>
      <p:pic>
        <p:nvPicPr>
          <p:cNvPr id="20" name="Picture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01881" y="133206"/>
            <a:ext cx="4862558" cy="2594368"/>
          </a:xfrm>
          <a:prstGeom prst="rect">
            <a:avLst/>
          </a:prstGeom>
        </p:spPr>
      </p:pic>
      <p:pic>
        <p:nvPicPr>
          <p:cNvPr id="27" name="Picture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686" y="219897"/>
            <a:ext cx="3381032" cy="2420985"/>
          </a:xfrm>
          <a:prstGeom prst="rect">
            <a:avLst/>
          </a:prstGeom>
        </p:spPr>
      </p:pic>
      <p:sp>
        <p:nvSpPr>
          <p:cNvPr id="28" name="TextBox 27"/>
          <p:cNvSpPr txBox="1"/>
          <p:nvPr/>
        </p:nvSpPr>
        <p:spPr>
          <a:xfrm>
            <a:off x="957731" y="2610528"/>
            <a:ext cx="2663151" cy="245757"/>
          </a:xfrm>
          <a:prstGeom prst="rect">
            <a:avLst/>
          </a:prstGeom>
          <a:noFill/>
        </p:spPr>
        <p:txBody>
          <a:bodyPr wrap="square" lIns="0" tIns="0" rIns="0" bIns="0" rtlCol="0" anchor="ctr">
            <a:noAutofit/>
          </a:bodyPr>
          <a:lstStyle/>
          <a:p>
            <a:pPr algn="ctr"/>
            <a:r>
              <a:rPr lang="en-US" sz="1400" dirty="0" smtClean="0">
                <a:latin typeface="+mj-lt"/>
              </a:rPr>
              <a:t>Ikaros flight model before launch</a:t>
            </a:r>
            <a:endParaRPr lang="en-US" sz="1200" dirty="0" smtClean="0">
              <a:latin typeface="+mj-lt"/>
            </a:endParaRPr>
          </a:p>
        </p:txBody>
      </p:sp>
      <p:sp>
        <p:nvSpPr>
          <p:cNvPr id="29" name="TextBox 28"/>
          <p:cNvSpPr txBox="1"/>
          <p:nvPr/>
        </p:nvSpPr>
        <p:spPr>
          <a:xfrm>
            <a:off x="663035" y="6821134"/>
            <a:ext cx="8144855" cy="1261468"/>
          </a:xfrm>
          <a:prstGeom prst="rect">
            <a:avLst/>
          </a:prstGeom>
          <a:noFill/>
        </p:spPr>
        <p:txBody>
          <a:bodyPr wrap="square" lIns="0" tIns="0" rIns="0" bIns="0" rtlCol="0" anchor="ctr">
            <a:noAutofit/>
          </a:bodyPr>
          <a:lstStyle/>
          <a:p>
            <a:pPr algn="ctr"/>
            <a:r>
              <a:rPr lang="en-US" sz="1600" dirty="0" smtClean="0">
                <a:latin typeface="+mj-lt"/>
              </a:rPr>
              <a:t>The Sun exerts meaningful solar pressure on large and thin Sails which generate propulsive thrust for lightweight Spacecrafts in the inner segment of the solar system. Acceleration by photon pressure is very limited in the outer segment of the Solar syste</a:t>
            </a:r>
            <a:r>
              <a:rPr lang="en-US" sz="1600" dirty="0" smtClean="0">
                <a:latin typeface="+mj-lt"/>
              </a:rPr>
              <a:t>m beyond the orbit of Jupiter because of extremely low solar irradiance levels. For Interstellar distances, combination of Solar Sail and electric propulsion systems like the efficient ion or plasma thrusters</a:t>
            </a:r>
            <a:r>
              <a:rPr lang="en-US" sz="1600" dirty="0" smtClean="0">
                <a:latin typeface="+mj-lt"/>
              </a:rPr>
              <a:t> could be very effective.</a:t>
            </a:r>
            <a:endParaRPr lang="en-US" sz="1400" dirty="0" smtClean="0">
              <a:latin typeface="+mj-lt"/>
            </a:endParaRPr>
          </a:p>
        </p:txBody>
      </p:sp>
      <p:sp>
        <p:nvSpPr>
          <p:cNvPr id="30" name="TextBox 29"/>
          <p:cNvSpPr txBox="1"/>
          <p:nvPr/>
        </p:nvSpPr>
        <p:spPr>
          <a:xfrm>
            <a:off x="4026044" y="2620422"/>
            <a:ext cx="2663151" cy="245757"/>
          </a:xfrm>
          <a:prstGeom prst="rect">
            <a:avLst/>
          </a:prstGeom>
          <a:noFill/>
        </p:spPr>
        <p:txBody>
          <a:bodyPr wrap="square" lIns="0" tIns="0" rIns="0" bIns="0" rtlCol="0" anchor="ctr">
            <a:noAutofit/>
          </a:bodyPr>
          <a:lstStyle/>
          <a:p>
            <a:pPr algn="ctr"/>
            <a:r>
              <a:rPr lang="en-US" sz="1400" dirty="0" smtClean="0">
                <a:latin typeface="+mj-lt"/>
              </a:rPr>
              <a:t>Ikaros deployment scheme</a:t>
            </a:r>
            <a:endParaRPr lang="en-US" sz="1200" dirty="0" smtClean="0">
              <a:latin typeface="+mj-lt"/>
            </a:endParaRPr>
          </a:p>
        </p:txBody>
      </p:sp>
    </p:spTree>
    <p:extLst>
      <p:ext uri="{BB962C8B-B14F-4D97-AF65-F5344CB8AC3E}">
        <p14:creationId xmlns:p14="http://schemas.microsoft.com/office/powerpoint/2010/main" val="4144944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36">
      <a:dk1>
        <a:sysClr val="windowText" lastClr="000000"/>
      </a:dk1>
      <a:lt1>
        <a:sysClr val="window" lastClr="FFFFFF"/>
      </a:lt1>
      <a:dk2>
        <a:srgbClr val="44546A"/>
      </a:dk2>
      <a:lt2>
        <a:srgbClr val="E7E6E6"/>
      </a:lt2>
      <a:accent1>
        <a:srgbClr val="C6D630"/>
      </a:accent1>
      <a:accent2>
        <a:srgbClr val="D6A954"/>
      </a:accent2>
      <a:accent3>
        <a:srgbClr val="40A36F"/>
      </a:accent3>
      <a:accent4>
        <a:srgbClr val="458FD6"/>
      </a:accent4>
      <a:accent5>
        <a:srgbClr val="9F3ED6"/>
      </a:accent5>
      <a:accent6>
        <a:srgbClr val="A33B35"/>
      </a:accent6>
      <a:hlink>
        <a:srgbClr val="C6D630"/>
      </a:hlink>
      <a:folHlink>
        <a:srgbClr val="C6D630"/>
      </a:folHlink>
    </a:clrScheme>
    <a:fontScheme name="Custom 155">
      <a:majorFont>
        <a:latin typeface="Garamond"/>
        <a:ea typeface=""/>
        <a:cs typeface=""/>
      </a:majorFont>
      <a:minorFont>
        <a:latin typeface="Corbe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bg1">
              <a:lumMod val="95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chor="ctr">
        <a:noAutofit/>
      </a:bodyPr>
      <a:lstStyle>
        <a:defPPr algn="ctr">
          <a:defRPr sz="2800" b="1" dirty="0" smtClean="0">
            <a:solidFill>
              <a:schemeClr val="bg1"/>
            </a:solidFill>
            <a:latin typeface="Corbel" panose="020B0503020204020204" pitchFamily="34" charset="0"/>
          </a:defRPr>
        </a:defPPr>
      </a:lstStyle>
    </a:txDef>
  </a:objectDefaults>
  <a:extraClrSchemeLst/>
  <a:extLst>
    <a:ext uri="{05A4C25C-085E-4340-85A3-A5531E510DB2}">
      <thm15:themeFamily xmlns:thm15="http://schemas.microsoft.com/office/thememl/2012/main" name="Presentation1" id="{53F27873-7CD2-4E16-A484-EFEAF3781240}" vid="{F6276626-966B-4BB3-9741-A2ADA0CF9F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D64A49-1CA9-411A-995C-E10DEA383C46}">
  <ds:schemaRefs>
    <ds:schemaRef ds:uri="http://purl.org/dc/elements/1.1/"/>
    <ds:schemaRef ds:uri="http://schemas.microsoft.com/office/2006/documentManagement/types"/>
    <ds:schemaRef ds:uri="71af3243-3dd4-4a8d-8c0d-dd76da1f02a5"/>
    <ds:schemaRef ds:uri="http://schemas.microsoft.com/office/2006/metadata/properties"/>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16c05727-aa75-4e4a-9b5f-8a80a1165891"/>
  </ds:schemaRefs>
</ds:datastoreItem>
</file>

<file path=customXml/itemProps2.xml><?xml version="1.0" encoding="utf-8"?>
<ds:datastoreItem xmlns:ds="http://schemas.openxmlformats.org/officeDocument/2006/customXml" ds:itemID="{C421861C-E9CD-4914-8EF5-0A664685104D}">
  <ds:schemaRefs>
    <ds:schemaRef ds:uri="http://schemas.microsoft.com/sharepoint/v3/contenttype/forms"/>
  </ds:schemaRefs>
</ds:datastoreItem>
</file>

<file path=customXml/itemProps3.xml><?xml version="1.0" encoding="utf-8"?>
<ds:datastoreItem xmlns:ds="http://schemas.openxmlformats.org/officeDocument/2006/customXml" ds:itemID="{1AC6B547-E4C4-4B38-8AC4-5F722BB5B8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Fashion infographics poster</Template>
  <TotalTime>0</TotalTime>
  <Words>449</Words>
  <Application>Microsoft Office PowerPoint</Application>
  <PresentationFormat>A3 Paper (297x420 mm)</PresentationFormat>
  <Paragraphs>69</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Arial Black</vt:lpstr>
      <vt:lpstr>Calibri</vt:lpstr>
      <vt:lpstr>Cambria Math</vt:lpstr>
      <vt:lpstr>Corbel</vt:lpstr>
      <vt:lpstr>Garamond</vt:lpstr>
      <vt:lpstr>Office Theme</vt:lpstr>
      <vt:lpstr>Slide 1</vt:lpstr>
      <vt:lpstr>Slide 1</vt:lpstr>
      <vt:lpstr>Slide 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2019-07-18T08:59:58Z</dcterms:created>
  <dcterms:modified xsi:type="dcterms:W3CDTF">2019-07-29T13:34:27Z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